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4"/>
  </p:notesMasterIdLst>
  <p:handoutMasterIdLst>
    <p:handoutMasterId r:id="rId35"/>
  </p:handoutMasterIdLst>
  <p:sldIdLst>
    <p:sldId id="256" r:id="rId5"/>
    <p:sldId id="342" r:id="rId6"/>
    <p:sldId id="341" r:id="rId7"/>
    <p:sldId id="316" r:id="rId8"/>
    <p:sldId id="317" r:id="rId9"/>
    <p:sldId id="318" r:id="rId10"/>
    <p:sldId id="343" r:id="rId11"/>
    <p:sldId id="319" r:id="rId12"/>
    <p:sldId id="320" r:id="rId13"/>
    <p:sldId id="321" r:id="rId14"/>
    <p:sldId id="322" r:id="rId15"/>
    <p:sldId id="323" r:id="rId16"/>
    <p:sldId id="324" r:id="rId17"/>
    <p:sldId id="325" r:id="rId18"/>
    <p:sldId id="326" r:id="rId19"/>
    <p:sldId id="327" r:id="rId20"/>
    <p:sldId id="328" r:id="rId21"/>
    <p:sldId id="331" r:id="rId22"/>
    <p:sldId id="346" r:id="rId23"/>
    <p:sldId id="348" r:id="rId24"/>
    <p:sldId id="349" r:id="rId25"/>
    <p:sldId id="350" r:id="rId26"/>
    <p:sldId id="335" r:id="rId27"/>
    <p:sldId id="329" r:id="rId28"/>
    <p:sldId id="333" r:id="rId29"/>
    <p:sldId id="336" r:id="rId30"/>
    <p:sldId id="338" r:id="rId31"/>
    <p:sldId id="340" r:id="rId32"/>
    <p:sldId id="314" r:id="rId33"/>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AA00"/>
    <a:srgbClr val="0075C9"/>
    <a:srgbClr val="231F20"/>
    <a:srgbClr val="99999A"/>
    <a:srgbClr val="389CD9"/>
    <a:srgbClr val="7FB7E4"/>
    <a:srgbClr val="C2DAF1"/>
    <a:srgbClr val="B7B6B7"/>
    <a:srgbClr val="CBCACB"/>
    <a:srgbClr val="E6E4E4"/>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82"/>
  </p:normalViewPr>
  <p:slideViewPr>
    <p:cSldViewPr snapToGrid="0" snapToObjects="1">
      <p:cViewPr varScale="1">
        <p:scale>
          <a:sx n="42" d="100"/>
          <a:sy n="42" d="100"/>
        </p:scale>
        <p:origin x="4485" y="39"/>
      </p:cViewPr>
      <p:guideLst>
        <p:guide orient="horz" pos="1032"/>
        <p:guide pos="288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Ingram" userId="5a0c7204-b411-4cc3-86c6-57f65962e078" providerId="ADAL" clId="{B2A70CB9-3AFA-44EA-9E03-A5EB81AEB1A3}"/>
    <pc:docChg chg="modSld">
      <pc:chgData name="Laura Ingram" userId="5a0c7204-b411-4cc3-86c6-57f65962e078" providerId="ADAL" clId="{B2A70CB9-3AFA-44EA-9E03-A5EB81AEB1A3}" dt="2020-04-20T14:48:45.214" v="0" actId="20577"/>
      <pc:docMkLst>
        <pc:docMk/>
      </pc:docMkLst>
      <pc:sldChg chg="modSp">
        <pc:chgData name="Laura Ingram" userId="5a0c7204-b411-4cc3-86c6-57f65962e078" providerId="ADAL" clId="{B2A70CB9-3AFA-44EA-9E03-A5EB81AEB1A3}" dt="2020-04-20T14:48:45.214" v="0" actId="20577"/>
        <pc:sldMkLst>
          <pc:docMk/>
          <pc:sldMk cId="105142405" sldId="256"/>
        </pc:sldMkLst>
        <pc:spChg chg="mod">
          <ac:chgData name="Laura Ingram" userId="5a0c7204-b411-4cc3-86c6-57f65962e078" providerId="ADAL" clId="{B2A70CB9-3AFA-44EA-9E03-A5EB81AEB1A3}" dt="2020-04-20T14:48:45.214" v="0" actId="20577"/>
          <ac:spMkLst>
            <pc:docMk/>
            <pc:sldMk cId="105142405" sldId="25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CA24F3E5-F3DE-4093-8EA0-4FADE754892E}" type="datetimeFigureOut">
              <a:rPr lang="en-US" smtClean="0"/>
              <a:t>4/22/2020</a:t>
            </a:fld>
            <a:endParaRPr lang="en-US" dirty="0"/>
          </a:p>
        </p:txBody>
      </p:sp>
      <p:sp>
        <p:nvSpPr>
          <p:cNvPr id="4" name="Footer Placeholder 3"/>
          <p:cNvSpPr>
            <a:spLocks noGrp="1"/>
          </p:cNvSpPr>
          <p:nvPr>
            <p:ph type="ftr" sz="quarter" idx="2"/>
          </p:nvPr>
        </p:nvSpPr>
        <p:spPr>
          <a:xfrm>
            <a:off x="0" y="8829970"/>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64" tIns="46582" rIns="93164" bIns="46582" rtlCol="0" anchor="b"/>
          <a:lstStyle>
            <a:lvl1pPr algn="r">
              <a:defRPr sz="1200"/>
            </a:lvl1pPr>
          </a:lstStyle>
          <a:p>
            <a:fld id="{AA786C8F-236C-4892-8C9A-F9C90D337247}" type="slidenum">
              <a:rPr lang="en-US" smtClean="0"/>
              <a:t>‹#›</a:t>
            </a:fld>
            <a:endParaRPr lang="en-US" dirty="0"/>
          </a:p>
        </p:txBody>
      </p:sp>
    </p:spTree>
    <p:extLst>
      <p:ext uri="{BB962C8B-B14F-4D97-AF65-F5344CB8AC3E}">
        <p14:creationId xmlns:p14="http://schemas.microsoft.com/office/powerpoint/2010/main" val="1791589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12D29423-361D-477A-9C42-A4D14B090D80}" type="datetimeFigureOut">
              <a:rPr lang="en-US" smtClean="0"/>
              <a:t>4/22/2020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64" tIns="46582" rIns="93164" bIns="46582" rtlCol="0" anchor="b"/>
          <a:lstStyle>
            <a:lvl1pPr algn="r">
              <a:defRPr sz="1200"/>
            </a:lvl1pPr>
          </a:lstStyle>
          <a:p>
            <a:fld id="{4C34CD94-2BB1-4BCA-B20E-8BDB2FB64C6F}" type="slidenum">
              <a:rPr lang="en-US" smtClean="0"/>
              <a:t>‹#›</a:t>
            </a:fld>
            <a:endParaRPr lang="en-US" dirty="0"/>
          </a:p>
        </p:txBody>
      </p:sp>
    </p:spTree>
    <p:extLst>
      <p:ext uri="{BB962C8B-B14F-4D97-AF65-F5344CB8AC3E}">
        <p14:creationId xmlns:p14="http://schemas.microsoft.com/office/powerpoint/2010/main" val="184199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98875" y="6356351"/>
            <a:ext cx="360483" cy="365125"/>
          </a:xfrm>
          <a:prstGeom prst="rect">
            <a:avLst/>
          </a:prstGeom>
        </p:spPr>
        <p:txBody>
          <a:bodyPr/>
          <a:lstStyle/>
          <a:p>
            <a:fld id="{ED5052B0-675A-5C4B-9272-1FF37CF74762}" type="slidenum">
              <a:rPr lang="en-US" smtClean="0"/>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913417"/>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3428" y="717224"/>
            <a:ext cx="3057144" cy="170688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1911" y="5921470"/>
            <a:ext cx="5980176" cy="313944"/>
          </a:xfrm>
          <a:prstGeom prst="rect">
            <a:avLst/>
          </a:prstGeom>
        </p:spPr>
      </p:pic>
    </p:spTree>
    <p:extLst>
      <p:ext uri="{BB962C8B-B14F-4D97-AF65-F5344CB8AC3E}">
        <p14:creationId xmlns:p14="http://schemas.microsoft.com/office/powerpoint/2010/main" val="136367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r>
              <a:rPr lang="en-US" dirty="0">
                <a:latin typeface="Arial" panose="020B0604020202020204" pitchFamily="34" charset="0"/>
                <a:cs typeface="Arial" panose="020B0604020202020204" pitchFamily="34" charset="0"/>
              </a:rPr>
              <a:t>&lt;#&gt;</a:t>
            </a:r>
          </a:p>
        </p:txBody>
      </p:sp>
    </p:spTree>
    <p:extLst>
      <p:ext uri="{BB962C8B-B14F-4D97-AF65-F5344CB8AC3E}">
        <p14:creationId xmlns:p14="http://schemas.microsoft.com/office/powerpoint/2010/main" val="184203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spTree>
      <p:nvGrpSpPr>
        <p:cNvPr id="1" name=""/>
        <p:cNvGrpSpPr/>
        <p:nvPr/>
      </p:nvGrpSpPr>
      <p:grpSpPr>
        <a:xfrm>
          <a:off x="0" y="0"/>
          <a:ext cx="0" cy="0"/>
          <a:chOff x="0" y="0"/>
          <a:chExt cx="0" cy="0"/>
        </a:xfrm>
      </p:grpSpPr>
      <p:sp>
        <p:nvSpPr>
          <p:cNvPr id="11" name="Rectangle 7"/>
          <p:cNvSpPr/>
          <p:nvPr userDrawn="1"/>
        </p:nvSpPr>
        <p:spPr bwMode="ltGray">
          <a:xfrm>
            <a:off x="0" y="0"/>
            <a:ext cx="9143999" cy="6858000"/>
          </a:xfrm>
          <a:prstGeom prst="rect">
            <a:avLst/>
          </a:prstGeom>
          <a:solidFill>
            <a:srgbClr val="9A999A"/>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4" y="544196"/>
            <a:ext cx="3898000" cy="546049"/>
          </a:xfrm>
          <a:prstGeom prst="rect">
            <a:avLst/>
          </a:prstGeom>
        </p:spPr>
      </p:pic>
      <p:sp>
        <p:nvSpPr>
          <p:cNvPr id="4" name="Text Placeholder 3"/>
          <p:cNvSpPr>
            <a:spLocks noGrp="1"/>
          </p:cNvSpPr>
          <p:nvPr>
            <p:ph type="body" sz="quarter" idx="10"/>
          </p:nvPr>
        </p:nvSpPr>
        <p:spPr>
          <a:xfrm>
            <a:off x="647700" y="2444750"/>
            <a:ext cx="6553200" cy="1978025"/>
          </a:xfrm>
        </p:spPr>
        <p:txBody>
          <a:bodyPr anchor="ctr">
            <a:normAutofit/>
          </a:bodyPr>
          <a:lstStyle>
            <a:lvl1pPr marL="0" indent="0">
              <a:buNone/>
              <a:defRPr sz="4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15" name="Footer Placeholder 4"/>
          <p:cNvSpPr txBox="1">
            <a:spLocks/>
          </p:cNvSpPr>
          <p:nvPr userDrawn="1"/>
        </p:nvSpPr>
        <p:spPr>
          <a:xfrm>
            <a:off x="647700" y="6419060"/>
            <a:ext cx="3042847" cy="246221"/>
          </a:xfrm>
          <a:prstGeom prst="rect">
            <a:avLst/>
          </a:prstGeom>
        </p:spPr>
        <p:txBody>
          <a:bodyPr vert="horz" wrap="square" lIns="0" tIns="0" rIns="0" bIns="0" rtlCol="0" anchor="b" anchorCtr="0">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chemeClr val="bg1"/>
                </a:solidFill>
              </a:rPr>
              <a:t>XYZ Project</a:t>
            </a:r>
            <a:endParaRPr lang="en-US" sz="600" b="1" dirty="0">
              <a:solidFill>
                <a:schemeClr val="bg1"/>
              </a:solidFill>
            </a:endParaRPr>
          </a:p>
          <a:p>
            <a:r>
              <a:rPr lang="en-US" sz="800" dirty="0">
                <a:solidFill>
                  <a:schemeClr val="bg1"/>
                </a:solidFill>
              </a:rPr>
              <a:t>©2019 Moore Colson CPAs and Advisors  – All Rights Reserved</a:t>
            </a:r>
          </a:p>
        </p:txBody>
      </p:sp>
      <p:cxnSp>
        <p:nvCxnSpPr>
          <p:cNvPr id="16" name="Straight Connector 15"/>
          <p:cNvCxnSpPr/>
          <p:nvPr userDrawn="1"/>
        </p:nvCxnSpPr>
        <p:spPr>
          <a:xfrm flipV="1">
            <a:off x="286871" y="6226340"/>
            <a:ext cx="8615082" cy="0"/>
          </a:xfrm>
          <a:prstGeom prst="line">
            <a:avLst/>
          </a:prstGeom>
          <a:ln w="12700">
            <a:solidFill>
              <a:srgbClr val="EBBA2A"/>
            </a:solidFill>
            <a:miter lim="800000"/>
          </a:ln>
        </p:spPr>
        <p:style>
          <a:lnRef idx="1">
            <a:schemeClr val="accent1"/>
          </a:lnRef>
          <a:fillRef idx="0">
            <a:schemeClr val="accent1"/>
          </a:fillRef>
          <a:effectRef idx="0">
            <a:schemeClr val="accent1"/>
          </a:effectRef>
          <a:fontRef idx="minor">
            <a:schemeClr val="tx1"/>
          </a:fontRef>
        </p:style>
      </p:cxnSp>
      <p:sp>
        <p:nvSpPr>
          <p:cNvPr id="18" name="Slide Number Placeholder 7"/>
          <p:cNvSpPr>
            <a:spLocks noGrp="1"/>
          </p:cNvSpPr>
          <p:nvPr>
            <p:ph type="sldNum" sz="quarter" idx="4"/>
          </p:nvPr>
        </p:nvSpPr>
        <p:spPr>
          <a:xfrm>
            <a:off x="8642321" y="6504318"/>
            <a:ext cx="387379" cy="192652"/>
          </a:xfrm>
          <a:prstGeom prst="rect">
            <a:avLst/>
          </a:prstGeom>
        </p:spPr>
        <p:txBody>
          <a:bodyPr/>
          <a:lstStyle>
            <a:lvl1pPr algn="r">
              <a:defRPr sz="800">
                <a:solidFill>
                  <a:schemeClr val="bg1"/>
                </a:solidFill>
              </a:defRPr>
            </a:lvl1pPr>
          </a:lstStyle>
          <a:p>
            <a:fld id="{020A988D-74DC-4E06-A1C0-0B61E89521EE}"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055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Blue">
    <p:spTree>
      <p:nvGrpSpPr>
        <p:cNvPr id="1" name=""/>
        <p:cNvGrpSpPr/>
        <p:nvPr/>
      </p:nvGrpSpPr>
      <p:grpSpPr>
        <a:xfrm>
          <a:off x="0" y="0"/>
          <a:ext cx="0" cy="0"/>
          <a:chOff x="0" y="0"/>
          <a:chExt cx="0" cy="0"/>
        </a:xfrm>
      </p:grpSpPr>
      <p:sp>
        <p:nvSpPr>
          <p:cNvPr id="11" name="Rectangle 7"/>
          <p:cNvSpPr/>
          <p:nvPr userDrawn="1"/>
        </p:nvSpPr>
        <p:spPr bwMode="ltGray">
          <a:xfrm>
            <a:off x="0" y="0"/>
            <a:ext cx="9143999" cy="6858000"/>
          </a:xfrm>
          <a:prstGeom prst="rect">
            <a:avLst/>
          </a:prstGeom>
          <a:solidFill>
            <a:srgbClr val="329CD7"/>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stretch>
            <a:fillRect/>
          </a:stretch>
        </p:blipFill>
        <p:spPr>
          <a:xfrm>
            <a:off x="647704" y="544196"/>
            <a:ext cx="3898000" cy="546049"/>
          </a:xfrm>
          <a:prstGeom prst="rect">
            <a:avLst/>
          </a:prstGeom>
        </p:spPr>
      </p:pic>
      <p:sp>
        <p:nvSpPr>
          <p:cNvPr id="4" name="Text Placeholder 3"/>
          <p:cNvSpPr>
            <a:spLocks noGrp="1"/>
          </p:cNvSpPr>
          <p:nvPr>
            <p:ph type="body" sz="quarter" idx="10"/>
          </p:nvPr>
        </p:nvSpPr>
        <p:spPr>
          <a:xfrm>
            <a:off x="647700" y="2444750"/>
            <a:ext cx="6553200" cy="1978025"/>
          </a:xfrm>
        </p:spPr>
        <p:txBody>
          <a:bodyPr anchor="ctr">
            <a:normAutofit/>
          </a:bodyPr>
          <a:lstStyle>
            <a:lvl1pPr marL="0" indent="0">
              <a:buNone/>
              <a:defRPr sz="4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5" name="Footer Placeholder 4"/>
          <p:cNvSpPr txBox="1">
            <a:spLocks/>
          </p:cNvSpPr>
          <p:nvPr userDrawn="1"/>
        </p:nvSpPr>
        <p:spPr>
          <a:xfrm>
            <a:off x="647700" y="6428585"/>
            <a:ext cx="2943993" cy="246221"/>
          </a:xfrm>
          <a:prstGeom prst="rect">
            <a:avLst/>
          </a:prstGeom>
        </p:spPr>
        <p:txBody>
          <a:bodyPr vert="horz" wrap="square" lIns="0" tIns="0" rIns="0" bIns="0" rtlCol="0" anchor="b" anchorCtr="0">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chemeClr val="bg1"/>
                </a:solidFill>
              </a:rPr>
              <a:t>XYZ Project</a:t>
            </a:r>
            <a:endParaRPr lang="en-US" sz="600" b="1" dirty="0">
              <a:solidFill>
                <a:schemeClr val="bg1"/>
              </a:solidFill>
            </a:endParaRPr>
          </a:p>
          <a:p>
            <a:r>
              <a:rPr lang="en-US" sz="800" dirty="0">
                <a:solidFill>
                  <a:schemeClr val="bg1"/>
                </a:solidFill>
              </a:rPr>
              <a:t>©2019 Moore Colson CPAs and Advisors  – All Rights Reserved</a:t>
            </a:r>
          </a:p>
        </p:txBody>
      </p:sp>
      <p:cxnSp>
        <p:nvCxnSpPr>
          <p:cNvPr id="6" name="Straight Connector 5"/>
          <p:cNvCxnSpPr/>
          <p:nvPr userDrawn="1"/>
        </p:nvCxnSpPr>
        <p:spPr>
          <a:xfrm flipV="1">
            <a:off x="286871" y="6245390"/>
            <a:ext cx="8615082" cy="0"/>
          </a:xfrm>
          <a:prstGeom prst="line">
            <a:avLst/>
          </a:prstGeom>
          <a:ln w="12700">
            <a:solidFill>
              <a:srgbClr val="EBBA2A"/>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4"/>
          </p:nvPr>
        </p:nvSpPr>
        <p:spPr>
          <a:xfrm>
            <a:off x="8642321" y="6504318"/>
            <a:ext cx="387379" cy="192652"/>
          </a:xfrm>
          <a:prstGeom prst="rect">
            <a:avLst/>
          </a:prstGeom>
        </p:spPr>
        <p:txBody>
          <a:bodyPr/>
          <a:lstStyle>
            <a:lvl1pPr algn="r">
              <a:defRPr sz="800">
                <a:solidFill>
                  <a:schemeClr val="bg1"/>
                </a:solidFill>
              </a:defRPr>
            </a:lvl1pPr>
          </a:lstStyle>
          <a:p>
            <a:fld id="{020A988D-74DC-4E06-A1C0-0B61E89521EE}"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711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7"/>
          <p:cNvSpPr/>
          <p:nvPr userDrawn="1"/>
        </p:nvSpPr>
        <p:spPr bwMode="ltGray">
          <a:xfrm>
            <a:off x="0" y="0"/>
            <a:ext cx="9144000" cy="685799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3895" y="1709302"/>
            <a:ext cx="2382579" cy="132928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9340" y="5022039"/>
            <a:ext cx="4684233" cy="245910"/>
          </a:xfrm>
          <a:prstGeom prst="rect">
            <a:avLst/>
          </a:prstGeom>
        </p:spPr>
      </p:pic>
      <p:sp>
        <p:nvSpPr>
          <p:cNvPr id="15" name="TextBox 14"/>
          <p:cNvSpPr txBox="1"/>
          <p:nvPr userDrawn="1"/>
        </p:nvSpPr>
        <p:spPr>
          <a:xfrm>
            <a:off x="1173716" y="5931373"/>
            <a:ext cx="6535479" cy="461665"/>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rgbClr val="329CD7"/>
                </a:solidFill>
                <a:latin typeface="Arial" charset="0"/>
                <a:ea typeface="Arial" charset="0"/>
                <a:cs typeface="Arial" charset="0"/>
              </a:rPr>
              <a:t>p</a:t>
            </a:r>
            <a:r>
              <a:rPr lang="en-US" sz="1200" b="0" i="0" baseline="0" dirty="0">
                <a:solidFill>
                  <a:srgbClr val="DAAD26"/>
                </a:solidFill>
                <a:latin typeface="Arial" charset="0"/>
                <a:ea typeface="Arial" charset="0"/>
                <a:cs typeface="Arial" charset="0"/>
              </a:rPr>
              <a:t>  </a:t>
            </a:r>
            <a:r>
              <a:rPr lang="en-US" sz="1200" b="0" i="0" dirty="0">
                <a:solidFill>
                  <a:srgbClr val="DAAD26"/>
                </a:solidFill>
                <a:latin typeface="Arial" charset="0"/>
                <a:ea typeface="Arial" charset="0"/>
                <a:cs typeface="Arial" charset="0"/>
              </a:rPr>
              <a:t>770.989.0028</a:t>
            </a:r>
            <a:r>
              <a:rPr lang="en-US" sz="1200" b="0" i="0" baseline="0" dirty="0">
                <a:solidFill>
                  <a:srgbClr val="DAAD26"/>
                </a:solidFill>
                <a:latin typeface="Arial" charset="0"/>
                <a:ea typeface="Arial" charset="0"/>
                <a:cs typeface="Arial" charset="0"/>
              </a:rPr>
              <a:t>                </a:t>
            </a:r>
            <a:r>
              <a:rPr lang="en-US" sz="1200" b="0" i="0" dirty="0">
                <a:solidFill>
                  <a:srgbClr val="329CD7"/>
                </a:solidFill>
                <a:latin typeface="Arial" charset="0"/>
                <a:ea typeface="Arial" charset="0"/>
                <a:cs typeface="Arial" charset="0"/>
              </a:rPr>
              <a:t>f</a:t>
            </a:r>
            <a:r>
              <a:rPr lang="en-US" sz="1200" b="0" i="0" baseline="0" dirty="0">
                <a:solidFill>
                  <a:srgbClr val="DAAD26"/>
                </a:solidFill>
                <a:latin typeface="Arial" charset="0"/>
                <a:ea typeface="Arial" charset="0"/>
                <a:cs typeface="Arial" charset="0"/>
              </a:rPr>
              <a:t>  </a:t>
            </a:r>
            <a:r>
              <a:rPr lang="en-US" sz="1200" b="0" i="0" dirty="0">
                <a:solidFill>
                  <a:srgbClr val="DAAD26"/>
                </a:solidFill>
                <a:latin typeface="Arial" charset="0"/>
                <a:ea typeface="Arial" charset="0"/>
                <a:cs typeface="Arial" charset="0"/>
              </a:rPr>
              <a:t>770.989.0201</a:t>
            </a:r>
            <a:r>
              <a:rPr lang="en-US" sz="1200" b="0" i="0" baseline="0" dirty="0">
                <a:solidFill>
                  <a:srgbClr val="DAAD26"/>
                </a:solidFill>
                <a:latin typeface="Arial" charset="0"/>
                <a:ea typeface="Arial" charset="0"/>
                <a:cs typeface="Arial" charset="0"/>
              </a:rPr>
              <a:t>                </a:t>
            </a:r>
            <a:r>
              <a:rPr lang="en-US" sz="1200" b="0" i="0" dirty="0">
                <a:solidFill>
                  <a:srgbClr val="329CD7"/>
                </a:solidFill>
                <a:latin typeface="Arial" charset="0"/>
                <a:ea typeface="Arial" charset="0"/>
                <a:cs typeface="Arial" charset="0"/>
              </a:rPr>
              <a:t>w</a:t>
            </a:r>
            <a:r>
              <a:rPr lang="en-US" sz="1200" b="0" i="0" baseline="0" dirty="0">
                <a:solidFill>
                  <a:srgbClr val="DAAD26"/>
                </a:solidFill>
                <a:latin typeface="Arial" charset="0"/>
                <a:ea typeface="Arial" charset="0"/>
                <a:cs typeface="Arial" charset="0"/>
              </a:rPr>
              <a:t>  </a:t>
            </a:r>
            <a:r>
              <a:rPr lang="en-US" sz="1200" b="0" i="0" dirty="0">
                <a:solidFill>
                  <a:srgbClr val="DAAD26"/>
                </a:solidFill>
                <a:latin typeface="Arial" charset="0"/>
                <a:ea typeface="Arial" charset="0"/>
                <a:cs typeface="Arial" charset="0"/>
              </a:rPr>
              <a:t>MooreColson.com</a:t>
            </a:r>
          </a:p>
          <a:p>
            <a:endParaRPr lang="en-US" sz="1200" b="0" i="0" dirty="0">
              <a:solidFill>
                <a:srgbClr val="DAAD26"/>
              </a:solidFill>
              <a:latin typeface="Arial" charset="0"/>
              <a:ea typeface="Arial" charset="0"/>
              <a:cs typeface="Arial" charset="0"/>
            </a:endParaRPr>
          </a:p>
        </p:txBody>
      </p:sp>
    </p:spTree>
    <p:extLst>
      <p:ext uri="{BB962C8B-B14F-4D97-AF65-F5344CB8AC3E}">
        <p14:creationId xmlns:p14="http://schemas.microsoft.com/office/powerpoint/2010/main" val="54718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98659"/>
            <a:ext cx="7886700" cy="4578304"/>
          </a:xfrm>
          <a:ln>
            <a:noFill/>
          </a:ln>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1414021"/>
          </a:xfrm>
          <a:prstGeom prst="rect">
            <a:avLst/>
          </a:prstGeom>
        </p:spPr>
      </p:pic>
      <p:sp>
        <p:nvSpPr>
          <p:cNvPr id="2" name="Title 1"/>
          <p:cNvSpPr>
            <a:spLocks noGrp="1"/>
          </p:cNvSpPr>
          <p:nvPr>
            <p:ph type="title"/>
          </p:nvPr>
        </p:nvSpPr>
        <p:spPr>
          <a:xfrm>
            <a:off x="628650" y="184638"/>
            <a:ext cx="7886700" cy="1229383"/>
          </a:xfrm>
        </p:spPr>
        <p:txBody>
          <a:bodyPr>
            <a:normAutofit/>
          </a:bodyPr>
          <a:lstStyle>
            <a:lvl1pPr>
              <a:defRPr sz="3800"/>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r>
              <a:rPr lang="en-US" dirty="0">
                <a:latin typeface="Arial" panose="020B0604020202020204" pitchFamily="34" charset="0"/>
                <a:cs typeface="Arial" panose="020B0604020202020204" pitchFamily="34" charset="0"/>
              </a:rPr>
              <a:t>&lt;#&gt;</a:t>
            </a:r>
          </a:p>
        </p:txBody>
      </p:sp>
      <p:sp>
        <p:nvSpPr>
          <p:cNvPr id="6" name="Rectangle 5"/>
          <p:cNvSpPr/>
          <p:nvPr userDrawn="1"/>
        </p:nvSpPr>
        <p:spPr>
          <a:xfrm>
            <a:off x="8982319" y="0"/>
            <a:ext cx="161681" cy="14140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8982319" y="0"/>
            <a:ext cx="0" cy="14904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27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1414021"/>
          </a:xfrm>
          <a:prstGeom prst="rect">
            <a:avLst/>
          </a:prstGeom>
        </p:spPr>
      </p:pic>
      <p:sp>
        <p:nvSpPr>
          <p:cNvPr id="3" name="Content Placeholder 2"/>
          <p:cNvSpPr>
            <a:spLocks noGrp="1"/>
          </p:cNvSpPr>
          <p:nvPr>
            <p:ph sz="half" idx="1"/>
          </p:nvPr>
        </p:nvSpPr>
        <p:spPr>
          <a:xfrm>
            <a:off x="628650" y="1825625"/>
            <a:ext cx="3886200" cy="4351338"/>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628650" y="184638"/>
            <a:ext cx="7886700" cy="1229383"/>
          </a:xfrm>
        </p:spPr>
        <p:txBody>
          <a:bodyPr>
            <a:normAutofit/>
          </a:bodyPr>
          <a:lstStyle>
            <a:lvl1pPr>
              <a:defRPr sz="3800"/>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r>
              <a:rPr lang="en-US" dirty="0">
                <a:latin typeface="Arial" panose="020B0604020202020204" pitchFamily="34" charset="0"/>
                <a:cs typeface="Arial" panose="020B0604020202020204" pitchFamily="34" charset="0"/>
              </a:rPr>
              <a:t>&lt;#&gt;</a:t>
            </a:r>
          </a:p>
        </p:txBody>
      </p:sp>
      <p:sp>
        <p:nvSpPr>
          <p:cNvPr id="7" name="Rectangle 6"/>
          <p:cNvSpPr/>
          <p:nvPr userDrawn="1"/>
        </p:nvSpPr>
        <p:spPr>
          <a:xfrm>
            <a:off x="8982319" y="0"/>
            <a:ext cx="161681" cy="14140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8982319" y="0"/>
            <a:ext cx="0" cy="14904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12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1414021"/>
          </a:xfrm>
          <a:prstGeom prst="rect">
            <a:avLst/>
          </a:prstGeom>
        </p:spPr>
      </p:pic>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rgbClr val="017C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017C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28650" y="184638"/>
            <a:ext cx="7886700" cy="1229383"/>
          </a:xfrm>
        </p:spPr>
        <p:txBody>
          <a:body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r>
              <a:rPr lang="en-US" dirty="0">
                <a:latin typeface="Arial" panose="020B0604020202020204" pitchFamily="34" charset="0"/>
                <a:cs typeface="Arial" panose="020B0604020202020204" pitchFamily="34" charset="0"/>
              </a:rPr>
              <a:t>&lt;#&gt;</a:t>
            </a:r>
          </a:p>
        </p:txBody>
      </p:sp>
      <p:sp>
        <p:nvSpPr>
          <p:cNvPr id="9" name="Rectangle 8"/>
          <p:cNvSpPr/>
          <p:nvPr userDrawn="1"/>
        </p:nvSpPr>
        <p:spPr>
          <a:xfrm>
            <a:off x="8982319" y="0"/>
            <a:ext cx="161681" cy="14140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8982319" y="0"/>
            <a:ext cx="0" cy="14904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59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1414021"/>
          </a:xfrm>
          <a:prstGeom prst="rect">
            <a:avLst/>
          </a:prstGeom>
        </p:spPr>
      </p:pic>
      <p:sp>
        <p:nvSpPr>
          <p:cNvPr id="7" name="Title 1"/>
          <p:cNvSpPr>
            <a:spLocks noGrp="1"/>
          </p:cNvSpPr>
          <p:nvPr>
            <p:ph type="title"/>
          </p:nvPr>
        </p:nvSpPr>
        <p:spPr>
          <a:xfrm>
            <a:off x="628650" y="184638"/>
            <a:ext cx="7886700" cy="1229383"/>
          </a:xfrm>
        </p:spPr>
        <p:txBody>
          <a:body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r>
              <a:rPr lang="en-US" dirty="0">
                <a:latin typeface="Arial" panose="020B0604020202020204" pitchFamily="34" charset="0"/>
                <a:cs typeface="Arial" panose="020B0604020202020204" pitchFamily="34" charset="0"/>
              </a:rPr>
              <a:t>&lt;#&gt;</a:t>
            </a:r>
          </a:p>
        </p:txBody>
      </p:sp>
      <p:sp>
        <p:nvSpPr>
          <p:cNvPr id="5" name="Rectangle 4"/>
          <p:cNvSpPr/>
          <p:nvPr userDrawn="1"/>
        </p:nvSpPr>
        <p:spPr>
          <a:xfrm>
            <a:off x="8982319" y="0"/>
            <a:ext cx="161681" cy="14140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8982319" y="0"/>
            <a:ext cx="0" cy="14904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32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a:latin typeface="Arial" panose="020B0604020202020204" pitchFamily="34" charset="0"/>
                <a:cs typeface="Arial" panose="020B0604020202020204" pitchFamily="34" charset="0"/>
              </a:rPr>
              <a:t>&lt;#&gt;</a:t>
            </a:r>
          </a:p>
        </p:txBody>
      </p:sp>
    </p:spTree>
    <p:extLst>
      <p:ext uri="{BB962C8B-B14F-4D97-AF65-F5344CB8AC3E}">
        <p14:creationId xmlns:p14="http://schemas.microsoft.com/office/powerpoint/2010/main" val="193153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8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sz="quarter" idx="10"/>
          </p:nvPr>
        </p:nvSpPr>
        <p:spPr/>
        <p:txBody>
          <a:bodyPr/>
          <a:lstStyle/>
          <a:p>
            <a:r>
              <a:rPr lang="en-US" dirty="0">
                <a:latin typeface="Arial" panose="020B0604020202020204" pitchFamily="34" charset="0"/>
                <a:cs typeface="Arial" panose="020B0604020202020204" pitchFamily="34" charset="0"/>
              </a:rPr>
              <a:t>&lt;#&gt;</a:t>
            </a:r>
          </a:p>
        </p:txBody>
      </p:sp>
    </p:spTree>
    <p:extLst>
      <p:ext uri="{BB962C8B-B14F-4D97-AF65-F5344CB8AC3E}">
        <p14:creationId xmlns:p14="http://schemas.microsoft.com/office/powerpoint/2010/main" val="201674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0"/>
          </p:nvPr>
        </p:nvSpPr>
        <p:spPr/>
        <p:txBody>
          <a:bodyPr/>
          <a:lstStyle/>
          <a:p>
            <a:r>
              <a:rPr lang="en-US" dirty="0">
                <a:latin typeface="Arial" panose="020B0604020202020204" pitchFamily="34" charset="0"/>
                <a:cs typeface="Arial" panose="020B0604020202020204" pitchFamily="34" charset="0"/>
              </a:rPr>
              <a:t>&lt;#&gt;</a:t>
            </a:r>
          </a:p>
        </p:txBody>
      </p:sp>
    </p:spTree>
    <p:extLst>
      <p:ext uri="{BB962C8B-B14F-4D97-AF65-F5344CB8AC3E}">
        <p14:creationId xmlns:p14="http://schemas.microsoft.com/office/powerpoint/2010/main" val="169610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r>
              <a:rPr lang="en-US" dirty="0">
                <a:latin typeface="Arial" panose="020B0604020202020204" pitchFamily="34" charset="0"/>
                <a:cs typeface="Arial" panose="020B0604020202020204" pitchFamily="34" charset="0"/>
              </a:rPr>
              <a:t>&lt;#&gt;</a:t>
            </a:r>
          </a:p>
        </p:txBody>
      </p:sp>
    </p:spTree>
    <p:extLst>
      <p:ext uri="{BB962C8B-B14F-4D97-AF65-F5344CB8AC3E}">
        <p14:creationId xmlns:p14="http://schemas.microsoft.com/office/powerpoint/2010/main" val="79715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txBox="1">
            <a:spLocks/>
          </p:cNvSpPr>
          <p:nvPr userDrawn="1"/>
        </p:nvSpPr>
        <p:spPr>
          <a:xfrm>
            <a:off x="5540990" y="6424871"/>
            <a:ext cx="2974359" cy="252587"/>
          </a:xfrm>
          <a:prstGeom prst="rect">
            <a:avLst/>
          </a:prstGeom>
        </p:spPr>
        <p:txBody>
          <a:bodyPr vert="horz" wrap="square" lIns="0" tIns="0" rIns="0" bIns="0" rtlCol="0" anchor="b" anchorCtr="0">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latin typeface="Arial" panose="020B0604020202020204" pitchFamily="34" charset="0"/>
                <a:cs typeface="Arial" panose="020B0604020202020204" pitchFamily="34" charset="0"/>
              </a:rPr>
              <a:t>COVID-19 Actionable Insights for Businesses Series</a:t>
            </a:r>
            <a:r>
              <a:rPr lang="en-US" dirty="0">
                <a:solidFill>
                  <a:srgbClr val="000000"/>
                </a:solidFill>
              </a:rPr>
              <a:t/>
            </a:r>
            <a:br>
              <a:rPr lang="en-US" dirty="0">
                <a:solidFill>
                  <a:srgbClr val="000000"/>
                </a:solidFill>
              </a:rPr>
            </a:br>
            <a:r>
              <a:rPr lang="en-US" dirty="0">
                <a:solidFill>
                  <a:srgbClr val="000000"/>
                </a:solidFill>
              </a:rPr>
              <a:t>©2020 Moore Colson CPAs and Advisors  – All Rights Reserved</a:t>
            </a:r>
          </a:p>
        </p:txBody>
      </p:sp>
      <p:sp>
        <p:nvSpPr>
          <p:cNvPr id="10" name="Slide Number Placeholder 7"/>
          <p:cNvSpPr>
            <a:spLocks noGrp="1"/>
          </p:cNvSpPr>
          <p:nvPr>
            <p:ph type="sldNum" sz="quarter" idx="4"/>
          </p:nvPr>
        </p:nvSpPr>
        <p:spPr>
          <a:xfrm>
            <a:off x="8642320" y="6478440"/>
            <a:ext cx="387379" cy="192652"/>
          </a:xfrm>
          <a:prstGeom prst="rect">
            <a:avLst/>
          </a:prstGeom>
        </p:spPr>
        <p:txBody>
          <a:bodyPr/>
          <a:lstStyle>
            <a:lvl1pPr algn="r">
              <a:defRPr sz="800"/>
            </a:lvl1pPr>
          </a:lstStyle>
          <a:p>
            <a:r>
              <a:rPr lang="en-US" dirty="0">
                <a:latin typeface="Arial" panose="020B0604020202020204" pitchFamily="34" charset="0"/>
                <a:cs typeface="Arial" panose="020B0604020202020204" pitchFamily="34" charset="0"/>
              </a:rPr>
              <a:t>&lt;#&gt;</a:t>
            </a:r>
          </a:p>
        </p:txBody>
      </p:sp>
      <p:pic>
        <p:nvPicPr>
          <p:cNvPr id="11" name="Picture 10">
            <a:extLst>
              <a:ext uri="{FF2B5EF4-FFF2-40B4-BE49-F238E27FC236}">
                <a16:creationId xmlns:a16="http://schemas.microsoft.com/office/drawing/2014/main" xmlns="" id="{0F399155-558C-4C2E-B16A-27FA1A90D13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8650" y="6372658"/>
            <a:ext cx="1597152" cy="304800"/>
          </a:xfrm>
          <a:prstGeom prst="rect">
            <a:avLst/>
          </a:prstGeom>
        </p:spPr>
      </p:pic>
    </p:spTree>
    <p:extLst>
      <p:ext uri="{BB962C8B-B14F-4D97-AF65-F5344CB8AC3E}">
        <p14:creationId xmlns:p14="http://schemas.microsoft.com/office/powerpoint/2010/main" val="1744568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dt="0"/>
  <p:txStyles>
    <p:title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CAA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A999A"/>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A999A"/>
        </a:buClr>
        <a:buSzPct val="90000"/>
        <a:buFont typeface="Wingdings"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A999A"/>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A999A"/>
        </a:buClr>
        <a:buSzPct val="90000"/>
        <a:buFont typeface="Wingdings"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39" y="2690314"/>
            <a:ext cx="8989913" cy="2308324"/>
          </a:xfrm>
          <a:prstGeom prst="rect">
            <a:avLst/>
          </a:prstGeom>
          <a:noFill/>
        </p:spPr>
        <p:txBody>
          <a:bodyPr wrap="square" rtlCol="0">
            <a:spAutoFit/>
          </a:bodyPr>
          <a:lstStyle/>
          <a:p>
            <a:pPr algn="ctr">
              <a:spcAft>
                <a:spcPts val="1200"/>
              </a:spcAft>
            </a:pPr>
            <a:r>
              <a:rPr lang="en-US" sz="2600" b="1" dirty="0">
                <a:latin typeface="Arial" panose="020B0604020202020204" pitchFamily="34" charset="0"/>
                <a:cs typeface="Arial" panose="020B0604020202020204" pitchFamily="34" charset="0"/>
              </a:rPr>
              <a:t>COVID-19 Actionable Insights for Businesses Series:</a:t>
            </a:r>
          </a:p>
          <a:p>
            <a:pPr algn="ctr">
              <a:spcAft>
                <a:spcPts val="1200"/>
              </a:spcAft>
            </a:pPr>
            <a:r>
              <a:rPr lang="en-US" sz="2600" b="1" i="1" dirty="0">
                <a:latin typeface="Arial" panose="020B0604020202020204" pitchFamily="34" charset="0"/>
                <a:cs typeface="Arial" panose="020B0604020202020204" pitchFamily="34" charset="0"/>
              </a:rPr>
              <a:t>PPP Loans and Next Steps</a:t>
            </a:r>
          </a:p>
          <a:p>
            <a:pPr algn="ctr"/>
            <a:r>
              <a:rPr lang="en-US" sz="2400" b="1" i="1" dirty="0">
                <a:solidFill>
                  <a:srgbClr val="DCAA00"/>
                </a:solidFill>
              </a:rPr>
              <a:t>CARES Act: Paycheck Protection Program 7(a) Loan Forgiveness Expectations, Documentation and Cash Flow Strategies </a:t>
            </a:r>
          </a:p>
        </p:txBody>
      </p:sp>
      <p:sp>
        <p:nvSpPr>
          <p:cNvPr id="3" name="TextBox 2"/>
          <p:cNvSpPr txBox="1"/>
          <p:nvPr/>
        </p:nvSpPr>
        <p:spPr>
          <a:xfrm>
            <a:off x="3598527" y="5269386"/>
            <a:ext cx="1946939" cy="369332"/>
          </a:xfrm>
          <a:prstGeom prst="rect">
            <a:avLst/>
          </a:prstGeom>
          <a:noFill/>
        </p:spPr>
        <p:txBody>
          <a:bodyPr wrap="square" rtlCol="0">
            <a:spAutoFit/>
          </a:bodyPr>
          <a:lstStyle/>
          <a:p>
            <a:pPr algn="ctr"/>
            <a:r>
              <a:rPr lang="en-US" b="1" dirty="0">
                <a:solidFill>
                  <a:srgbClr val="231F20"/>
                </a:solidFill>
                <a:latin typeface="Arial" panose="020B0604020202020204" pitchFamily="34" charset="0"/>
                <a:cs typeface="Arial" panose="020B0604020202020204" pitchFamily="34" charset="0"/>
              </a:rPr>
              <a:t>April </a:t>
            </a:r>
            <a:r>
              <a:rPr lang="en-US" b="1" dirty="0">
                <a:latin typeface="Arial" panose="020B0604020202020204" pitchFamily="34" charset="0"/>
                <a:cs typeface="Arial" panose="020B0604020202020204" pitchFamily="34" charset="0"/>
              </a:rPr>
              <a:t>21</a:t>
            </a:r>
            <a:r>
              <a:rPr lang="en-US" b="1" dirty="0">
                <a:solidFill>
                  <a:srgbClr val="231F20"/>
                </a:solidFill>
                <a:latin typeface="Arial" panose="020B0604020202020204" pitchFamily="34" charset="0"/>
                <a:cs typeface="Arial" panose="020B0604020202020204" pitchFamily="34" charset="0"/>
              </a:rPr>
              <a:t>, 2020</a:t>
            </a:r>
          </a:p>
        </p:txBody>
      </p:sp>
    </p:spTree>
    <p:extLst>
      <p:ext uri="{BB962C8B-B14F-4D97-AF65-F5344CB8AC3E}">
        <p14:creationId xmlns:p14="http://schemas.microsoft.com/office/powerpoint/2010/main" val="105142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ED58AFC-9E32-4892-9BFC-6DBB86DC57D2}"/>
              </a:ext>
            </a:extLst>
          </p:cNvPr>
          <p:cNvSpPr>
            <a:spLocks noGrp="1"/>
          </p:cNvSpPr>
          <p:nvPr>
            <p:ph idx="1"/>
          </p:nvPr>
        </p:nvSpPr>
        <p:spPr>
          <a:xfrm>
            <a:off x="628650" y="1414020"/>
            <a:ext cx="7650111" cy="4929629"/>
          </a:xfrm>
        </p:spPr>
        <p:txBody>
          <a:bodyPr>
            <a:noAutofit/>
          </a:bodyPr>
          <a:lstStyle/>
          <a:p>
            <a:r>
              <a:rPr lang="en-US" sz="2000" dirty="0"/>
              <a:t>Amounts eligible to be forgiven will be reduced proportionately for any reduction in FTEs during the 8-week period compared to, at the election of the borrower, one of the following:  </a:t>
            </a:r>
          </a:p>
          <a:p>
            <a:pPr lvl="1"/>
            <a:r>
              <a:rPr lang="en-US" sz="1600" dirty="0"/>
              <a:t>The average monthly FTEs for the period February 15, 2019, through June 30, 2019, or </a:t>
            </a:r>
          </a:p>
          <a:p>
            <a:pPr lvl="1"/>
            <a:r>
              <a:rPr lang="en-US" sz="1600" dirty="0"/>
              <a:t>The average monthly FTEs for the period January 1, 2020, through February 29, 2020.</a:t>
            </a:r>
          </a:p>
          <a:p>
            <a:r>
              <a:rPr lang="en-US" sz="2000" dirty="0"/>
              <a:t>Amounts eligible to be forgiven will be reduced by an amount equal to any reduction in pay in excess of 25% of prior quarter before the 8-week period for each employee with annualized wages of less than $100,000.</a:t>
            </a:r>
          </a:p>
          <a:p>
            <a:r>
              <a:rPr lang="en-US" sz="2000" dirty="0"/>
              <a:t>You may avoid the above statutory reductions if, by June 30, 2020:</a:t>
            </a:r>
          </a:p>
          <a:p>
            <a:pPr lvl="1"/>
            <a:r>
              <a:rPr lang="en-US" sz="1600" dirty="0"/>
              <a:t>1) You rehire employees already laid off during the period February 15</a:t>
            </a:r>
            <a:r>
              <a:rPr lang="en-US" sz="1600" baseline="30000" dirty="0"/>
              <a:t>th</a:t>
            </a:r>
            <a:r>
              <a:rPr lang="en-US" sz="1600" dirty="0"/>
              <a:t>, 2020 through April 26</a:t>
            </a:r>
            <a:r>
              <a:rPr lang="en-US" sz="1600" baseline="30000" dirty="0"/>
              <a:t>th</a:t>
            </a:r>
            <a:r>
              <a:rPr lang="en-US" sz="1600" dirty="0"/>
              <a:t>, 2020 (</a:t>
            </a:r>
            <a:r>
              <a:rPr lang="en-US" sz="1600" i="1" dirty="0"/>
              <a:t>30 days after enactment</a:t>
            </a:r>
            <a:r>
              <a:rPr lang="en-US" sz="1600" dirty="0"/>
              <a:t>), and </a:t>
            </a:r>
          </a:p>
          <a:p>
            <a:pPr lvl="1"/>
            <a:r>
              <a:rPr lang="en-US" sz="1600" dirty="0"/>
              <a:t>2) You reinstate pay to those employees that had salary reductions during the period February 15</a:t>
            </a:r>
            <a:r>
              <a:rPr lang="en-US" sz="1600" baseline="30000" dirty="0"/>
              <a:t>th</a:t>
            </a:r>
            <a:r>
              <a:rPr lang="en-US" sz="1600" dirty="0"/>
              <a:t>, 2020 through April 26</a:t>
            </a:r>
            <a:r>
              <a:rPr lang="en-US" sz="1600" baseline="30000" dirty="0"/>
              <a:t>th</a:t>
            </a:r>
            <a:r>
              <a:rPr lang="en-US" sz="1600" dirty="0"/>
              <a:t>, 2020.</a:t>
            </a:r>
          </a:p>
        </p:txBody>
      </p:sp>
      <p:sp>
        <p:nvSpPr>
          <p:cNvPr id="3" name="Title 2">
            <a:extLst>
              <a:ext uri="{FF2B5EF4-FFF2-40B4-BE49-F238E27FC236}">
                <a16:creationId xmlns:a16="http://schemas.microsoft.com/office/drawing/2014/main" xmlns="" id="{F22AEE99-4DBE-46A6-82AD-2259B309BDB5}"/>
              </a:ext>
            </a:extLst>
          </p:cNvPr>
          <p:cNvSpPr>
            <a:spLocks noGrp="1"/>
          </p:cNvSpPr>
          <p:nvPr>
            <p:ph type="title"/>
          </p:nvPr>
        </p:nvSpPr>
        <p:spPr>
          <a:xfrm>
            <a:off x="628650" y="184638"/>
            <a:ext cx="7994650" cy="1229383"/>
          </a:xfrm>
        </p:spPr>
        <p:txBody>
          <a:bodyPr>
            <a:normAutofit fontScale="90000"/>
          </a:bodyPr>
          <a:lstStyle/>
          <a:p>
            <a:r>
              <a:rPr lang="en-US" sz="3600" dirty="0"/>
              <a:t>What causes a reduction in the forgivable amount of the CARES 7(a) loan?</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66222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A4C434A-7580-4852-9E25-241F6BB2C465}"/>
              </a:ext>
            </a:extLst>
          </p:cNvPr>
          <p:cNvSpPr>
            <a:spLocks noGrp="1"/>
          </p:cNvSpPr>
          <p:nvPr>
            <p:ph idx="1"/>
          </p:nvPr>
        </p:nvSpPr>
        <p:spPr>
          <a:xfrm>
            <a:off x="628650" y="1598659"/>
            <a:ext cx="8185150" cy="4578304"/>
          </a:xfrm>
        </p:spPr>
        <p:txBody>
          <a:bodyPr>
            <a:noAutofit/>
          </a:bodyPr>
          <a:lstStyle/>
          <a:p>
            <a:r>
              <a:rPr lang="en-US" sz="1600" dirty="0"/>
              <a:t>Ensure that you are spending the loan proceeds only on allowable expenditures. Using the loan proceeds for anything not approved could wind-up getting you in some serious discussions with the SBA.</a:t>
            </a:r>
          </a:p>
          <a:p>
            <a:r>
              <a:rPr lang="en-US" sz="1600" dirty="0"/>
              <a:t>Consider segregating the loan proceeds in a separate bank account to more clearly track the use of the proceeds.</a:t>
            </a:r>
          </a:p>
          <a:p>
            <a:r>
              <a:rPr lang="en-US" sz="1600" dirty="0"/>
              <a:t>Assign someone in your organization as the “responsible party” for tracking and pulling documentation for all expenditures qualifying for forgiveness.  </a:t>
            </a:r>
          </a:p>
          <a:p>
            <a:r>
              <a:rPr lang="en-US" sz="1600" dirty="0"/>
              <a:t>Consider utilization of a master excel spreadsheet as a document to summarize all forgivable expenses, with weekly totals, and then a grand total.  </a:t>
            </a:r>
          </a:p>
          <a:p>
            <a:r>
              <a:rPr lang="en-US" sz="1600" dirty="0"/>
              <a:t>Create a rolling 13-week cash flow analysis to manage your cash or other similar mechanism to track financial results, such as an operating budget. </a:t>
            </a:r>
          </a:p>
          <a:p>
            <a:r>
              <a:rPr lang="en-US" sz="1600" dirty="0"/>
              <a:t>Reconcile weekly your forgivable costs to your 7(a) loan amount to ensure you are tracking toward full forgiveness.</a:t>
            </a:r>
          </a:p>
          <a:p>
            <a:r>
              <a:rPr lang="en-US" sz="1600" dirty="0"/>
              <a:t>Keep a close eye on the 75% payroll rule (i.e., no more than 25% of forgivable expenditures can be non-payroll costs).</a:t>
            </a:r>
          </a:p>
          <a:p>
            <a:r>
              <a:rPr lang="en-US" sz="1600" dirty="0"/>
              <a:t>Strategically pay forgivable costs during your 8-week forgiveness period.</a:t>
            </a:r>
          </a:p>
        </p:txBody>
      </p:sp>
      <p:sp>
        <p:nvSpPr>
          <p:cNvPr id="3" name="Title 2">
            <a:extLst>
              <a:ext uri="{FF2B5EF4-FFF2-40B4-BE49-F238E27FC236}">
                <a16:creationId xmlns:a16="http://schemas.microsoft.com/office/drawing/2014/main" xmlns="" id="{EA5A18FC-EA73-4540-B997-10A368DC5433}"/>
              </a:ext>
            </a:extLst>
          </p:cNvPr>
          <p:cNvSpPr>
            <a:spLocks noGrp="1"/>
          </p:cNvSpPr>
          <p:nvPr>
            <p:ph type="title"/>
          </p:nvPr>
        </p:nvSpPr>
        <p:spPr>
          <a:xfrm>
            <a:off x="628650" y="184638"/>
            <a:ext cx="8185150" cy="1229383"/>
          </a:xfrm>
        </p:spPr>
        <p:txBody>
          <a:bodyPr>
            <a:noAutofit/>
          </a:bodyPr>
          <a:lstStyle/>
          <a:p>
            <a:r>
              <a:rPr lang="en-US" sz="3200" dirty="0"/>
              <a:t>Now that my 7(a) loan has funded, what should I be doing?</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321515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23753F1-8B2E-43EB-9537-2C88BDF08BE0}"/>
              </a:ext>
            </a:extLst>
          </p:cNvPr>
          <p:cNvSpPr>
            <a:spLocks noGrp="1"/>
          </p:cNvSpPr>
          <p:nvPr>
            <p:ph idx="1"/>
          </p:nvPr>
        </p:nvSpPr>
        <p:spPr>
          <a:xfrm>
            <a:off x="628649" y="1544067"/>
            <a:ext cx="8024031" cy="4578304"/>
          </a:xfrm>
        </p:spPr>
        <p:txBody>
          <a:bodyPr>
            <a:noAutofit/>
          </a:bodyPr>
          <a:lstStyle/>
          <a:p>
            <a:r>
              <a:rPr lang="en-US" sz="2000" dirty="0"/>
              <a:t>We anticipate a forgiveness application and instructions will be forthcoming from the SBA.</a:t>
            </a:r>
          </a:p>
          <a:p>
            <a:r>
              <a:rPr lang="en-US" sz="2000" dirty="0"/>
              <a:t>You must submit a loan forgiveness application to the lender that is servicing your 7(a) loan.</a:t>
            </a:r>
          </a:p>
          <a:p>
            <a:r>
              <a:rPr lang="en-US" sz="2000" dirty="0"/>
              <a:t>The lender has a 60-day period to render a decision on the forgiveness application from the date it is submitted.</a:t>
            </a:r>
          </a:p>
          <a:p>
            <a:r>
              <a:rPr lang="en-US" sz="2000" dirty="0"/>
              <a:t>Your 8-week forgiveness period begins the date you receive the loan funds.</a:t>
            </a:r>
          </a:p>
          <a:p>
            <a:r>
              <a:rPr lang="en-US" sz="2000" dirty="0"/>
              <a:t>This application should be filed as soon as possible after your 8-week covered period ends.</a:t>
            </a:r>
          </a:p>
          <a:p>
            <a:r>
              <a:rPr lang="en-US" sz="2000" dirty="0"/>
              <a:t>This is very important – proper documentation will expedite your loan forgiveness application approval. </a:t>
            </a:r>
            <a:r>
              <a:rPr lang="en-US" sz="2000" b="1" dirty="0"/>
              <a:t>Furthermore, your forgiveness application will be rejected without proper documentation.</a:t>
            </a:r>
          </a:p>
        </p:txBody>
      </p:sp>
      <p:sp>
        <p:nvSpPr>
          <p:cNvPr id="3" name="Title 2">
            <a:extLst>
              <a:ext uri="{FF2B5EF4-FFF2-40B4-BE49-F238E27FC236}">
                <a16:creationId xmlns:a16="http://schemas.microsoft.com/office/drawing/2014/main" xmlns="" id="{A1CCA58F-D6F5-4F48-922B-8FE19A2AFA7E}"/>
              </a:ext>
            </a:extLst>
          </p:cNvPr>
          <p:cNvSpPr>
            <a:spLocks noGrp="1"/>
          </p:cNvSpPr>
          <p:nvPr>
            <p:ph type="title"/>
          </p:nvPr>
        </p:nvSpPr>
        <p:spPr/>
        <p:txBody>
          <a:bodyPr>
            <a:normAutofit/>
          </a:bodyPr>
          <a:lstStyle/>
          <a:p>
            <a:r>
              <a:rPr lang="en-US" sz="3200" dirty="0"/>
              <a:t>How do I receive the CARES 7(a) loan forgiveness?</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159749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5B8A7B8-D88E-4D38-AD18-1306C1E02C5C}"/>
              </a:ext>
            </a:extLst>
          </p:cNvPr>
          <p:cNvSpPr>
            <a:spLocks noGrp="1"/>
          </p:cNvSpPr>
          <p:nvPr>
            <p:ph idx="1"/>
          </p:nvPr>
        </p:nvSpPr>
        <p:spPr>
          <a:xfrm>
            <a:off x="628650" y="1424844"/>
            <a:ext cx="8110903" cy="4578304"/>
          </a:xfrm>
        </p:spPr>
        <p:txBody>
          <a:bodyPr>
            <a:noAutofit/>
          </a:bodyPr>
          <a:lstStyle/>
          <a:p>
            <a:r>
              <a:rPr lang="en-US" sz="1600" dirty="0"/>
              <a:t>You will need to show the underlying documents establishing your qualified expense payment obligations.</a:t>
            </a:r>
          </a:p>
          <a:p>
            <a:r>
              <a:rPr lang="en-US" sz="1600" dirty="0"/>
              <a:t>You will need to show verifiable documentation that you incurred and paid the qualified expenses during the 8-week forgiveness period.</a:t>
            </a:r>
          </a:p>
          <a:p>
            <a:r>
              <a:rPr lang="en-US" sz="1600" dirty="0"/>
              <a:t>You will need a calculation verifying your full-time equivalent (FTE) employees during the 8-week forgiveness period compared to a calculation of your FTE employees during one of the following two periods (at your election):</a:t>
            </a:r>
          </a:p>
          <a:p>
            <a:pPr lvl="1"/>
            <a:r>
              <a:rPr lang="en-US" sz="1400" dirty="0"/>
              <a:t>The average monthly FTEs for the period February 15, 2019, through June 30, 2019, or </a:t>
            </a:r>
          </a:p>
          <a:p>
            <a:pPr lvl="1"/>
            <a:r>
              <a:rPr lang="en-US" sz="1400" dirty="0"/>
              <a:t>The average monthly FTEs for the period January 1, 2020, through February 29, 2020.</a:t>
            </a:r>
            <a:endParaRPr lang="en-US" sz="1200" dirty="0"/>
          </a:p>
          <a:p>
            <a:r>
              <a:rPr lang="en-US" sz="1600" dirty="0"/>
              <a:t>You will need a calculation verifying any salary reduction in excess of 25% during the 8-week forgiveness period as compared to the most recent full quarter for employees with annualized compensation under $100,000.</a:t>
            </a:r>
          </a:p>
          <a:p>
            <a:r>
              <a:rPr lang="en-US" sz="1600" dirty="0"/>
              <a:t>Documentation that no more than 25% of the forgivable expenses were non-payroll related expenses.</a:t>
            </a:r>
          </a:p>
          <a:p>
            <a:r>
              <a:rPr lang="en-US" sz="1600" dirty="0"/>
              <a:t>For independent contractors and 1099 recipients, your 2019 Schedule C as filed with your 2019 Form 1040 will be your documentation.</a:t>
            </a:r>
          </a:p>
          <a:p>
            <a:r>
              <a:rPr lang="en-US" sz="1600" dirty="0"/>
              <a:t>The application must be “certified” by a “representative” of the eligible recipient.</a:t>
            </a:r>
          </a:p>
          <a:p>
            <a:r>
              <a:rPr lang="en-US" sz="1600" dirty="0"/>
              <a:t>Any other documentation the SBA Administrator determines necessary.</a:t>
            </a:r>
          </a:p>
        </p:txBody>
      </p:sp>
      <p:sp>
        <p:nvSpPr>
          <p:cNvPr id="3" name="Title 2">
            <a:extLst>
              <a:ext uri="{FF2B5EF4-FFF2-40B4-BE49-F238E27FC236}">
                <a16:creationId xmlns:a16="http://schemas.microsoft.com/office/drawing/2014/main" xmlns="" id="{49EB5912-5718-4027-8604-9FA290FF797F}"/>
              </a:ext>
            </a:extLst>
          </p:cNvPr>
          <p:cNvSpPr>
            <a:spLocks noGrp="1"/>
          </p:cNvSpPr>
          <p:nvPr>
            <p:ph type="title"/>
          </p:nvPr>
        </p:nvSpPr>
        <p:spPr/>
        <p:txBody>
          <a:bodyPr>
            <a:normAutofit fontScale="90000"/>
          </a:bodyPr>
          <a:lstStyle/>
          <a:p>
            <a:r>
              <a:rPr lang="en-US" sz="3600" dirty="0"/>
              <a:t>Specifically, what records will I need for documenting my forgiveness amount?</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339265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C3C9D27-8EC9-468D-8D3B-F1EB774E0496}"/>
              </a:ext>
            </a:extLst>
          </p:cNvPr>
          <p:cNvSpPr>
            <a:spLocks noGrp="1"/>
          </p:cNvSpPr>
          <p:nvPr>
            <p:ph idx="1"/>
          </p:nvPr>
        </p:nvSpPr>
        <p:spPr>
          <a:xfrm>
            <a:off x="628649" y="1598659"/>
            <a:ext cx="8110903" cy="4578304"/>
          </a:xfrm>
        </p:spPr>
        <p:txBody>
          <a:bodyPr>
            <a:noAutofit/>
          </a:bodyPr>
          <a:lstStyle/>
          <a:p>
            <a:r>
              <a:rPr lang="en-US" sz="1600" dirty="0"/>
              <a:t>“Payroll costs” are defined as </a:t>
            </a:r>
            <a:r>
              <a:rPr lang="en-US" sz="1600" b="1" dirty="0"/>
              <a:t>gross </a:t>
            </a:r>
            <a:r>
              <a:rPr lang="en-US" sz="1600" dirty="0"/>
              <a:t>salary, wage, commission, or similar compensation; payment of cash tip or equivalent; payment for vacation, parental, family, medical, or sick leave; allowance for dismissal or separation; payment required for the provisions of group health care benefits, including insurance premiums; payment of any retirement benefit; or payment of State or local tax assessed on the compensation of </a:t>
            </a:r>
            <a:r>
              <a:rPr lang="en-US" sz="1600"/>
              <a:t>employees.</a:t>
            </a:r>
            <a:endParaRPr lang="en-US" sz="1600" dirty="0"/>
          </a:p>
          <a:p>
            <a:r>
              <a:rPr lang="en-US" sz="1600" dirty="0"/>
              <a:t>You will need to produce the following:</a:t>
            </a:r>
          </a:p>
          <a:p>
            <a:pPr lvl="1"/>
            <a:r>
              <a:rPr lang="en-US" sz="1400" dirty="0"/>
              <a:t>Your payroll register and IRS Forms 941, your health insurance policy and your retirement plan documents.</a:t>
            </a:r>
          </a:p>
          <a:p>
            <a:pPr lvl="1"/>
            <a:r>
              <a:rPr lang="en-US" sz="1400" dirty="0"/>
              <a:t>Cancelled payroll checks or direct deposit documentation to prove amounts paid for payroll, and if applicable, third-party payroll reports for each pay period.</a:t>
            </a:r>
          </a:p>
          <a:p>
            <a:pPr lvl="1"/>
            <a:r>
              <a:rPr lang="en-US" sz="1400" dirty="0"/>
              <a:t>Invoices and cancelled checks, or other payment support for health insurance payments.</a:t>
            </a:r>
          </a:p>
          <a:p>
            <a:pPr lvl="1"/>
            <a:r>
              <a:rPr lang="en-US" sz="1400" dirty="0"/>
              <a:t>Cancelled checks or, if applicable, third-party payroll reports for retirement plan payments</a:t>
            </a:r>
          </a:p>
          <a:p>
            <a:pPr lvl="1"/>
            <a:r>
              <a:rPr lang="en-US" sz="1400" dirty="0"/>
              <a:t>To prove your FTE calculation, the following documentation will need to be provided:</a:t>
            </a:r>
          </a:p>
          <a:p>
            <a:pPr marL="1257300" lvl="2" indent="-342900">
              <a:buFont typeface="+mj-lt"/>
              <a:buAutoNum type="arabicPeriod"/>
            </a:pPr>
            <a:r>
              <a:rPr lang="en-US" sz="1200" dirty="0"/>
              <a:t>Payroll tax filings with the IRS.</a:t>
            </a:r>
          </a:p>
          <a:p>
            <a:pPr marL="1257300" lvl="2" indent="-342900">
              <a:buFont typeface="+mj-lt"/>
              <a:buAutoNum type="arabicPeriod"/>
            </a:pPr>
            <a:r>
              <a:rPr lang="en-US" sz="1200" dirty="0"/>
              <a:t>State income, payroll and unemployment insurance filings.</a:t>
            </a:r>
          </a:p>
          <a:p>
            <a:r>
              <a:rPr lang="en-US" sz="1600" dirty="0"/>
              <a:t>Begin collecting the documentation for your FTEs for the electable comparison periods and performing estimated calculations.</a:t>
            </a:r>
          </a:p>
        </p:txBody>
      </p:sp>
      <p:sp>
        <p:nvSpPr>
          <p:cNvPr id="3" name="Title 2">
            <a:extLst>
              <a:ext uri="{FF2B5EF4-FFF2-40B4-BE49-F238E27FC236}">
                <a16:creationId xmlns:a16="http://schemas.microsoft.com/office/drawing/2014/main" xmlns="" id="{916F276E-B354-453A-8B18-8F7305BB9678}"/>
              </a:ext>
            </a:extLst>
          </p:cNvPr>
          <p:cNvSpPr>
            <a:spLocks noGrp="1"/>
          </p:cNvSpPr>
          <p:nvPr>
            <p:ph type="title"/>
          </p:nvPr>
        </p:nvSpPr>
        <p:spPr/>
        <p:txBody>
          <a:bodyPr>
            <a:normAutofit/>
          </a:bodyPr>
          <a:lstStyle/>
          <a:p>
            <a:r>
              <a:rPr lang="en-US" sz="3200" dirty="0"/>
              <a:t>How should “payroll costs” be documented during the 8-week forgiveness period?</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29564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D636919-9999-4913-8CC6-03DF7166EF2C}"/>
              </a:ext>
            </a:extLst>
          </p:cNvPr>
          <p:cNvSpPr>
            <a:spLocks noGrp="1"/>
          </p:cNvSpPr>
          <p:nvPr>
            <p:ph idx="1"/>
          </p:nvPr>
        </p:nvSpPr>
        <p:spPr/>
        <p:txBody>
          <a:bodyPr/>
          <a:lstStyle/>
          <a:p>
            <a:r>
              <a:rPr lang="en-US" dirty="0"/>
              <a:t>“Covered rent obligations” are defined as any payment on a lease that existed before February 15, 2020 (may include any lease obligation).</a:t>
            </a:r>
          </a:p>
          <a:p>
            <a:r>
              <a:rPr lang="en-US" dirty="0"/>
              <a:t>You will need to produce the following:</a:t>
            </a:r>
          </a:p>
          <a:p>
            <a:pPr lvl="1"/>
            <a:r>
              <a:rPr lang="en-US" dirty="0"/>
              <a:t>Any signed leases for real estate or equipment existing before February 15th, 2020.</a:t>
            </a:r>
          </a:p>
          <a:p>
            <a:pPr lvl="1"/>
            <a:r>
              <a:rPr lang="en-US" dirty="0"/>
              <a:t>Invoices, statements and cancelled rent checks or other payment support (e.g., bank records for wire or ACH payments).</a:t>
            </a:r>
          </a:p>
          <a:p>
            <a:pPr lvl="1"/>
            <a:r>
              <a:rPr lang="en-US" dirty="0"/>
              <a:t>Invoices and cancelled lease payment checks or other payment support (e.g., bank records for wire or ACH payments).</a:t>
            </a:r>
          </a:p>
        </p:txBody>
      </p:sp>
      <p:sp>
        <p:nvSpPr>
          <p:cNvPr id="3" name="Title 2">
            <a:extLst>
              <a:ext uri="{FF2B5EF4-FFF2-40B4-BE49-F238E27FC236}">
                <a16:creationId xmlns:a16="http://schemas.microsoft.com/office/drawing/2014/main" xmlns="" id="{648462B9-9C73-41D8-AED2-5786B8560E40}"/>
              </a:ext>
            </a:extLst>
          </p:cNvPr>
          <p:cNvSpPr>
            <a:spLocks noGrp="1"/>
          </p:cNvSpPr>
          <p:nvPr>
            <p:ph type="title"/>
          </p:nvPr>
        </p:nvSpPr>
        <p:spPr>
          <a:xfrm>
            <a:off x="628650" y="184638"/>
            <a:ext cx="8110903" cy="1229383"/>
          </a:xfrm>
        </p:spPr>
        <p:txBody>
          <a:bodyPr>
            <a:noAutofit/>
          </a:bodyPr>
          <a:lstStyle/>
          <a:p>
            <a:r>
              <a:rPr lang="en-US" sz="2800" dirty="0"/>
              <a:t>How should “covered rent obligations” be documented during the 8-week forgiveness period?</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168164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DD3254C-4ED4-4236-8083-A1DD17F01590}"/>
              </a:ext>
            </a:extLst>
          </p:cNvPr>
          <p:cNvSpPr>
            <a:spLocks noGrp="1"/>
          </p:cNvSpPr>
          <p:nvPr>
            <p:ph idx="1"/>
          </p:nvPr>
        </p:nvSpPr>
        <p:spPr>
          <a:xfrm>
            <a:off x="628650" y="1625955"/>
            <a:ext cx="7886700" cy="4578304"/>
          </a:xfrm>
        </p:spPr>
        <p:txBody>
          <a:bodyPr>
            <a:normAutofit/>
          </a:bodyPr>
          <a:lstStyle/>
          <a:p>
            <a:r>
              <a:rPr lang="en-US" dirty="0"/>
              <a:t>“Interest on covered mortgage obligations” is defined as any payment of interest on any debt obligation (which shall not include any prepayment of or payment of principal on a mortgage obligation). Debt must have been incurred before February 15, 2020 (includes obligations for both real and personal property).</a:t>
            </a:r>
          </a:p>
          <a:p>
            <a:r>
              <a:rPr lang="en-US" dirty="0"/>
              <a:t>You will need to produce the following:</a:t>
            </a:r>
          </a:p>
          <a:p>
            <a:pPr lvl="1"/>
            <a:r>
              <a:rPr lang="en-US" dirty="0"/>
              <a:t>Any signed debt obligations existing before February 15th, 2020.</a:t>
            </a:r>
          </a:p>
          <a:p>
            <a:pPr lvl="1"/>
            <a:r>
              <a:rPr lang="en-US" dirty="0"/>
              <a:t>Invoices and cancelled loan payment checks or other payment support (e.g., bank records for wire or ACH payments).</a:t>
            </a:r>
          </a:p>
          <a:p>
            <a:pPr lvl="1"/>
            <a:r>
              <a:rPr lang="en-US" dirty="0"/>
              <a:t>Debt amortization schedule or other third-party documents (e.g., invoices or statements) showing amount of interest paid.</a:t>
            </a:r>
          </a:p>
        </p:txBody>
      </p:sp>
      <p:sp>
        <p:nvSpPr>
          <p:cNvPr id="3" name="Title 2">
            <a:extLst>
              <a:ext uri="{FF2B5EF4-FFF2-40B4-BE49-F238E27FC236}">
                <a16:creationId xmlns:a16="http://schemas.microsoft.com/office/drawing/2014/main" xmlns="" id="{2DBE1931-A016-402D-9FCA-5B72996F31A0}"/>
              </a:ext>
            </a:extLst>
          </p:cNvPr>
          <p:cNvSpPr>
            <a:spLocks noGrp="1"/>
          </p:cNvSpPr>
          <p:nvPr>
            <p:ph type="title"/>
          </p:nvPr>
        </p:nvSpPr>
        <p:spPr>
          <a:xfrm>
            <a:off x="628650" y="184638"/>
            <a:ext cx="8413750" cy="1229383"/>
          </a:xfrm>
        </p:spPr>
        <p:txBody>
          <a:bodyPr>
            <a:noAutofit/>
          </a:bodyPr>
          <a:lstStyle/>
          <a:p>
            <a:r>
              <a:rPr lang="en-US" sz="2800" dirty="0"/>
              <a:t>How should “interest on covered mortgage obligations” be documented during the 8-week forgiveness period?</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661775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E04E76A-1331-4725-81C1-175123635636}"/>
              </a:ext>
            </a:extLst>
          </p:cNvPr>
          <p:cNvSpPr>
            <a:spLocks noGrp="1"/>
          </p:cNvSpPr>
          <p:nvPr>
            <p:ph idx="1"/>
          </p:nvPr>
        </p:nvSpPr>
        <p:spPr/>
        <p:txBody>
          <a:bodyPr>
            <a:noAutofit/>
          </a:bodyPr>
          <a:lstStyle/>
          <a:p>
            <a:r>
              <a:rPr lang="en-US" dirty="0"/>
              <a:t>“Covered utility payments” are defined as payments for services for the distribution of electricity, gas, water, transportation (may include fuel costs), telephone, or internet access for services existing before February 15, 2020.</a:t>
            </a:r>
          </a:p>
          <a:p>
            <a:r>
              <a:rPr lang="en-US" dirty="0"/>
              <a:t>You will need to produce the following:</a:t>
            </a:r>
          </a:p>
          <a:p>
            <a:pPr lvl="1"/>
            <a:r>
              <a:rPr lang="en-US" dirty="0"/>
              <a:t>Evidence that your utility services existed prior to February 15, 2020.</a:t>
            </a:r>
          </a:p>
          <a:p>
            <a:pPr lvl="1"/>
            <a:r>
              <a:rPr lang="en-US" dirty="0"/>
              <a:t>Invoices and cancelled utility payment checks or other payment support (e.g., bank records for wire or ACH payments or credit card statements).</a:t>
            </a:r>
          </a:p>
        </p:txBody>
      </p:sp>
      <p:sp>
        <p:nvSpPr>
          <p:cNvPr id="3" name="Title 2">
            <a:extLst>
              <a:ext uri="{FF2B5EF4-FFF2-40B4-BE49-F238E27FC236}">
                <a16:creationId xmlns:a16="http://schemas.microsoft.com/office/drawing/2014/main" xmlns="" id="{AFA81AC5-05C9-495C-9211-E7C96529F718}"/>
              </a:ext>
            </a:extLst>
          </p:cNvPr>
          <p:cNvSpPr>
            <a:spLocks noGrp="1"/>
          </p:cNvSpPr>
          <p:nvPr>
            <p:ph type="title"/>
          </p:nvPr>
        </p:nvSpPr>
        <p:spPr/>
        <p:txBody>
          <a:bodyPr>
            <a:noAutofit/>
          </a:bodyPr>
          <a:lstStyle/>
          <a:p>
            <a:r>
              <a:rPr lang="en-US" sz="2800" dirty="0"/>
              <a:t>How should “covered utility payments” be documented during the 8-week forgiveness period?</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19196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A5ABFFF-10C7-479F-B895-9567B7050EB5}"/>
              </a:ext>
            </a:extLst>
          </p:cNvPr>
          <p:cNvSpPr>
            <a:spLocks noGrp="1"/>
          </p:cNvSpPr>
          <p:nvPr>
            <p:ph idx="1"/>
          </p:nvPr>
        </p:nvSpPr>
        <p:spPr/>
        <p:txBody>
          <a:bodyPr>
            <a:normAutofit fontScale="92500" lnSpcReduction="10000"/>
          </a:bodyPr>
          <a:lstStyle/>
          <a:p>
            <a:r>
              <a:rPr lang="en-US" dirty="0"/>
              <a:t>The SBA defines a full-time employee as “an employee who is employee on average at least 30 hours per week.”</a:t>
            </a:r>
          </a:p>
          <a:p>
            <a:r>
              <a:rPr lang="en-US" dirty="0"/>
              <a:t>The SBA defined a full-time equivalent as “a combination of employees, each of whom individually is not a full-time employee because they are not employed on average at least 30 hours per week, but who, in combination, are counted as the equivalent of a full-time employee.”</a:t>
            </a:r>
          </a:p>
          <a:p>
            <a:r>
              <a:rPr lang="en-US" dirty="0"/>
              <a:t>Guidance from the SBA is pending on how to calculate full time equivalents, how to determine 25% reduction in employee compensation, and how the restoration relief provisions will be applied.</a:t>
            </a:r>
          </a:p>
          <a:p>
            <a:r>
              <a:rPr lang="en-US" dirty="0"/>
              <a:t>Expected Ordering – First, calculate your 7(a) loan forgiveness amount; then apply the FTE and 25% pay reduction limitations (if applicable).</a:t>
            </a:r>
          </a:p>
          <a:p>
            <a:endParaRPr lang="en-US" dirty="0"/>
          </a:p>
        </p:txBody>
      </p:sp>
      <p:sp>
        <p:nvSpPr>
          <p:cNvPr id="3" name="Title 2">
            <a:extLst>
              <a:ext uri="{FF2B5EF4-FFF2-40B4-BE49-F238E27FC236}">
                <a16:creationId xmlns:a16="http://schemas.microsoft.com/office/drawing/2014/main" xmlns="" id="{49C8FA37-DCFD-4DF8-BD01-E1D0E5785A4E}"/>
              </a:ext>
            </a:extLst>
          </p:cNvPr>
          <p:cNvSpPr>
            <a:spLocks noGrp="1"/>
          </p:cNvSpPr>
          <p:nvPr>
            <p:ph type="title"/>
          </p:nvPr>
        </p:nvSpPr>
        <p:spPr>
          <a:xfrm>
            <a:off x="628650" y="184638"/>
            <a:ext cx="7886700" cy="1229383"/>
          </a:xfrm>
        </p:spPr>
        <p:txBody>
          <a:bodyPr>
            <a:normAutofit/>
          </a:bodyPr>
          <a:lstStyle/>
          <a:p>
            <a:pPr lvl="0" algn="ctr"/>
            <a:r>
              <a:rPr lang="en-US" sz="3200" dirty="0"/>
              <a:t>How to calculate FTE, 25% pay reductions and Restoration Relief</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48329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A5ABFFF-10C7-479F-B895-9567B7050EB5}"/>
              </a:ext>
            </a:extLst>
          </p:cNvPr>
          <p:cNvSpPr>
            <a:spLocks noGrp="1"/>
          </p:cNvSpPr>
          <p:nvPr>
            <p:ph idx="1"/>
          </p:nvPr>
        </p:nvSpPr>
        <p:spPr/>
        <p:txBody>
          <a:bodyPr>
            <a:normAutofit fontScale="55000" lnSpcReduction="20000"/>
          </a:bodyPr>
          <a:lstStyle/>
          <a:p>
            <a:r>
              <a:rPr lang="en-US" sz="3300" dirty="0"/>
              <a:t>Information related to determining average number of full time employees (FTEs):</a:t>
            </a:r>
          </a:p>
          <a:p>
            <a:pPr lvl="1"/>
            <a:r>
              <a:rPr lang="en-US" sz="3300" dirty="0"/>
              <a:t>Hours worked by pay period and by employee for the 8 week period.</a:t>
            </a:r>
          </a:p>
          <a:p>
            <a:pPr lvl="1"/>
            <a:r>
              <a:rPr lang="en-US" sz="3300" dirty="0"/>
              <a:t>Hours worked by pay period and by employee during the following two election periods:</a:t>
            </a:r>
          </a:p>
          <a:p>
            <a:pPr lvl="2"/>
            <a:r>
              <a:rPr lang="en-US" sz="3300" dirty="0"/>
              <a:t>From February 15, 2019 through June 30, 2019, or</a:t>
            </a:r>
          </a:p>
          <a:p>
            <a:pPr lvl="2"/>
            <a:r>
              <a:rPr lang="en-US" sz="3300" dirty="0"/>
              <a:t>From January 1, 2020 through February 29, 2020.</a:t>
            </a:r>
          </a:p>
          <a:p>
            <a:r>
              <a:rPr lang="en-US" sz="3300" dirty="0"/>
              <a:t>Information related to 25% pay reduction:</a:t>
            </a:r>
          </a:p>
          <a:p>
            <a:pPr lvl="1"/>
            <a:r>
              <a:rPr lang="en-US" sz="3300" dirty="0"/>
              <a:t>Gross compensation by pay period and by employee for the 8 week period.</a:t>
            </a:r>
          </a:p>
          <a:p>
            <a:pPr lvl="1"/>
            <a:r>
              <a:rPr lang="en-US" sz="3300" dirty="0"/>
              <a:t>Gross compensation by pay period and by employee during the 1</a:t>
            </a:r>
            <a:r>
              <a:rPr lang="en-US" sz="3300" baseline="30000" dirty="0"/>
              <a:t>st</a:t>
            </a:r>
            <a:r>
              <a:rPr lang="en-US" sz="3300" dirty="0"/>
              <a:t> quarter of 2020.</a:t>
            </a:r>
          </a:p>
          <a:p>
            <a:r>
              <a:rPr lang="en-US" sz="3300" dirty="0"/>
              <a:t>Information required for exemption from loan reduction due to salary restoration and/or rehire by June 30, 2020:</a:t>
            </a:r>
          </a:p>
          <a:p>
            <a:pPr lvl="1"/>
            <a:r>
              <a:rPr lang="en-US" sz="3300" dirty="0"/>
              <a:t>List of terminated employees during the period February 15, 2020 through April 26</a:t>
            </a:r>
            <a:r>
              <a:rPr lang="en-US" sz="3300" baseline="30000" dirty="0"/>
              <a:t>th</a:t>
            </a:r>
            <a:r>
              <a:rPr lang="en-US" sz="3300" dirty="0"/>
              <a:t>, 2020</a:t>
            </a:r>
          </a:p>
          <a:p>
            <a:pPr lvl="1"/>
            <a:r>
              <a:rPr lang="en-US" sz="3300" dirty="0"/>
              <a:t>Listing of employees who incurred salary reductions during the period February 15, 2020 through April 26</a:t>
            </a:r>
            <a:r>
              <a:rPr lang="en-US" sz="3300" baseline="30000" dirty="0"/>
              <a:t>th</a:t>
            </a:r>
            <a:r>
              <a:rPr lang="en-US" sz="3300" dirty="0"/>
              <a:t>, 2020.</a:t>
            </a:r>
          </a:p>
          <a:p>
            <a:pPr marL="0" indent="0">
              <a:buNone/>
            </a:pPr>
            <a:r>
              <a:rPr lang="en-US" dirty="0"/>
              <a:t> </a:t>
            </a:r>
            <a:endParaRPr lang="en-US" sz="3200" dirty="0"/>
          </a:p>
          <a:p>
            <a:endParaRPr lang="en-US" dirty="0"/>
          </a:p>
        </p:txBody>
      </p:sp>
      <p:sp>
        <p:nvSpPr>
          <p:cNvPr id="3" name="Title 2">
            <a:extLst>
              <a:ext uri="{FF2B5EF4-FFF2-40B4-BE49-F238E27FC236}">
                <a16:creationId xmlns:a16="http://schemas.microsoft.com/office/drawing/2014/main" xmlns="" id="{49C8FA37-DCFD-4DF8-BD01-E1D0E5785A4E}"/>
              </a:ext>
            </a:extLst>
          </p:cNvPr>
          <p:cNvSpPr>
            <a:spLocks noGrp="1"/>
          </p:cNvSpPr>
          <p:nvPr>
            <p:ph type="title"/>
          </p:nvPr>
        </p:nvSpPr>
        <p:spPr>
          <a:xfrm>
            <a:off x="628650" y="184638"/>
            <a:ext cx="7886700" cy="1229383"/>
          </a:xfrm>
        </p:spPr>
        <p:txBody>
          <a:bodyPr>
            <a:normAutofit/>
          </a:bodyPr>
          <a:lstStyle/>
          <a:p>
            <a:pPr lvl="0" algn="ctr"/>
            <a:r>
              <a:rPr lang="en-US" sz="3200" dirty="0"/>
              <a:t>Data you will need to perform the FTE, 25% Pay Reduction and Restoration Relief</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683504" y="6419899"/>
            <a:ext cx="66381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212003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Speakers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990" y="1490221"/>
            <a:ext cx="1314450" cy="1314450"/>
          </a:xfrm>
        </p:spPr>
      </p:pic>
      <p:sp>
        <p:nvSpPr>
          <p:cNvPr id="8" name="TextBox 7"/>
          <p:cNvSpPr txBox="1"/>
          <p:nvPr/>
        </p:nvSpPr>
        <p:spPr>
          <a:xfrm>
            <a:off x="2005524" y="1576291"/>
            <a:ext cx="6745312" cy="1308050"/>
          </a:xfrm>
          <a:prstGeom prst="rect">
            <a:avLst/>
          </a:prstGeom>
          <a:noFill/>
        </p:spPr>
        <p:txBody>
          <a:bodyPr wrap="square" rtlCol="0">
            <a:spAutoFit/>
          </a:bodyPr>
          <a:lstStyle/>
          <a:p>
            <a:pPr>
              <a:spcAft>
                <a:spcPts val="600"/>
              </a:spcAft>
            </a:pPr>
            <a:r>
              <a:rPr lang="en-US" sz="1400" b="1" dirty="0">
                <a:solidFill>
                  <a:srgbClr val="0075C9"/>
                </a:solidFill>
              </a:rPr>
              <a:t>Bert Mills, CPA | Managing Partner</a:t>
            </a:r>
          </a:p>
          <a:p>
            <a:r>
              <a:rPr lang="en-US" sz="1200" dirty="0">
                <a:solidFill>
                  <a:srgbClr val="231F20"/>
                </a:solidFill>
              </a:rPr>
              <a:t>Bert </a:t>
            </a:r>
            <a:r>
              <a:rPr lang="en-US" sz="1200" dirty="0"/>
              <a:t>is the Managing Partner at Moore Colson. In his role, Bert sets the vision and mission of the Firm and works closely with the Firm’s leadership to drive and implement strategies. Additionally, Bert continues to work with our clients providing succession planning advice as well as practical, tax-efficient structures and strategies to closely-held businesses, business owners and entrepreneurs, corporate executives, and private equity funds and investors.</a:t>
            </a:r>
          </a:p>
        </p:txBody>
      </p:sp>
      <p:grpSp>
        <p:nvGrpSpPr>
          <p:cNvPr id="9" name="Group 8"/>
          <p:cNvGrpSpPr/>
          <p:nvPr/>
        </p:nvGrpSpPr>
        <p:grpSpPr>
          <a:xfrm>
            <a:off x="628989" y="3036539"/>
            <a:ext cx="8110565" cy="1492716"/>
            <a:chOff x="1081126" y="3202179"/>
            <a:chExt cx="8110565" cy="1492716"/>
          </a:xfrm>
        </p:grpSpPr>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126" y="3269404"/>
              <a:ext cx="1314451" cy="1358267"/>
            </a:xfrm>
            <a:prstGeom prst="rect">
              <a:avLst/>
            </a:prstGeom>
            <a:ln>
              <a:noFill/>
            </a:ln>
          </p:spPr>
        </p:pic>
        <p:sp>
          <p:nvSpPr>
            <p:cNvPr id="11" name="TextBox 10"/>
            <p:cNvSpPr txBox="1"/>
            <p:nvPr/>
          </p:nvSpPr>
          <p:spPr>
            <a:xfrm>
              <a:off x="2446378" y="3202179"/>
              <a:ext cx="6745313" cy="1492716"/>
            </a:xfrm>
            <a:prstGeom prst="rect">
              <a:avLst/>
            </a:prstGeom>
            <a:noFill/>
          </p:spPr>
          <p:txBody>
            <a:bodyPr wrap="square" rtlCol="0">
              <a:spAutoFit/>
            </a:bodyPr>
            <a:lstStyle/>
            <a:p>
              <a:pPr>
                <a:spcAft>
                  <a:spcPts val="600"/>
                </a:spcAft>
              </a:pPr>
              <a:r>
                <a:rPr lang="en-US" sz="1400" b="1" dirty="0">
                  <a:solidFill>
                    <a:srgbClr val="0075C9"/>
                  </a:solidFill>
                </a:rPr>
                <a:t>Chris Tierney, CTP, CFE | Consulting Partner</a:t>
              </a:r>
            </a:p>
            <a:p>
              <a:r>
                <a:rPr lang="en-US" sz="1200" dirty="0">
                  <a:solidFill>
                    <a:srgbClr val="231F20"/>
                  </a:solidFill>
                </a:rPr>
                <a:t>Chris is </a:t>
              </a:r>
              <a:r>
                <a:rPr lang="en-US" sz="1200" dirty="0"/>
                <a:t>a Partner and the Group Leader for Moore Colson’s Consulting Practice. Chris has over 32 years of experience in providing financial, operational and strategic management, analysis, and advice to domestic and international companies and their stakeholders. He serves as an advisor to companies or their creditors facing complex legal disputes, operational/financial issues, workouts, turnarounds/ reorganizations, and liquidations. Chris also has 14 years in the banking industry where he managed middle-market relationships for both public and private companies.</a:t>
              </a:r>
              <a:endParaRPr lang="en-US" sz="1200" b="1" dirty="0">
                <a:solidFill>
                  <a:srgbClr val="DCAA00"/>
                </a:solidFill>
              </a:endParaRPr>
            </a:p>
          </p:txBody>
        </p:sp>
      </p:grpSp>
      <p:grpSp>
        <p:nvGrpSpPr>
          <p:cNvPr id="5" name="Group 4"/>
          <p:cNvGrpSpPr/>
          <p:nvPr/>
        </p:nvGrpSpPr>
        <p:grpSpPr>
          <a:xfrm>
            <a:off x="628650" y="4681546"/>
            <a:ext cx="7886700" cy="1377063"/>
            <a:chOff x="1080787" y="4847186"/>
            <a:chExt cx="7886700" cy="1377063"/>
          </a:xfrm>
        </p:grpSpPr>
        <p:pic>
          <p:nvPicPr>
            <p:cNvPr id="7"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787" y="4847186"/>
              <a:ext cx="1314790" cy="1327938"/>
            </a:xfrm>
            <a:prstGeom prst="rect">
              <a:avLst/>
            </a:prstGeom>
            <a:ln>
              <a:noFill/>
            </a:ln>
          </p:spPr>
        </p:pic>
        <p:sp>
          <p:nvSpPr>
            <p:cNvPr id="12" name="TextBox 11"/>
            <p:cNvSpPr txBox="1"/>
            <p:nvPr/>
          </p:nvSpPr>
          <p:spPr>
            <a:xfrm>
              <a:off x="2446377" y="4916199"/>
              <a:ext cx="6521110" cy="1308050"/>
            </a:xfrm>
            <a:prstGeom prst="rect">
              <a:avLst/>
            </a:prstGeom>
            <a:noFill/>
          </p:spPr>
          <p:txBody>
            <a:bodyPr wrap="square" rtlCol="0">
              <a:spAutoFit/>
            </a:bodyPr>
            <a:lstStyle/>
            <a:p>
              <a:pPr>
                <a:spcAft>
                  <a:spcPts val="600"/>
                </a:spcAft>
              </a:pPr>
              <a:r>
                <a:rPr lang="en-US" sz="1400" b="1" dirty="0">
                  <a:solidFill>
                    <a:srgbClr val="0075C9"/>
                  </a:solidFill>
                </a:rPr>
                <a:t>Tyler Wright, CPAABV/CFF, CFE | Consulting Director</a:t>
              </a:r>
            </a:p>
            <a:p>
              <a:r>
                <a:rPr lang="en-US" sz="1200" dirty="0">
                  <a:solidFill>
                    <a:srgbClr val="231F20"/>
                  </a:solidFill>
                </a:rPr>
                <a:t>Tyler is </a:t>
              </a:r>
              <a:r>
                <a:rPr lang="en-US" sz="1200" dirty="0"/>
                <a:t>a Director in the firm’s Consulting Practice. Drawing on 15 years of experience as an external auditor, internal auditor, and forensic accountant, Tyler provides accounting and financial advice in forensic investigations and commercial disputes. He leads engagements focusing on determining economic damages, supporting legal disputes and conducting independent investigations into fraud or questionable financial reporting. </a:t>
              </a:r>
            </a:p>
          </p:txBody>
        </p:sp>
      </p:grpSp>
    </p:spTree>
    <p:extLst>
      <p:ext uri="{BB962C8B-B14F-4D97-AF65-F5344CB8AC3E}">
        <p14:creationId xmlns:p14="http://schemas.microsoft.com/office/powerpoint/2010/main" val="124511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F3F05B9-E8EC-4919-989C-F2584A2CC1AB}"/>
              </a:ext>
            </a:extLst>
          </p:cNvPr>
          <p:cNvSpPr>
            <a:spLocks noGrp="1"/>
          </p:cNvSpPr>
          <p:nvPr>
            <p:ph idx="1"/>
          </p:nvPr>
        </p:nvSpPr>
        <p:spPr>
          <a:xfrm>
            <a:off x="420848" y="2056516"/>
            <a:ext cx="8318705" cy="3787072"/>
          </a:xfrm>
        </p:spPr>
        <p:txBody>
          <a:bodyPr>
            <a:noAutofit/>
          </a:bodyPr>
          <a:lstStyle/>
          <a:p>
            <a:r>
              <a:rPr lang="en-US" sz="1800" dirty="0"/>
              <a:t>Develop strategies to maximize your 7(a) forgiveness amount:</a:t>
            </a:r>
          </a:p>
          <a:p>
            <a:pPr lvl="1"/>
            <a:r>
              <a:rPr lang="en-US" sz="1800" dirty="0"/>
              <a:t>Make sure you pay all qualified expenses during your 8-week forgiveness period.  </a:t>
            </a:r>
            <a:r>
              <a:rPr lang="en-US" sz="1800" b="1" dirty="0"/>
              <a:t>You may not receive forgiveness if you don’t make the payments during the 8-week forgiveness period.</a:t>
            </a:r>
          </a:p>
          <a:p>
            <a:pPr lvl="1"/>
            <a:r>
              <a:rPr lang="en-US" sz="1800" dirty="0"/>
              <a:t>Ensure no more than 25% of qualified expenses are non-payroll (75% of forgiveness amount must be payroll costs).  Rehire if necessary.</a:t>
            </a:r>
          </a:p>
          <a:p>
            <a:pPr lvl="1"/>
            <a:r>
              <a:rPr lang="en-US" sz="1800" dirty="0"/>
              <a:t>Rehire employees and/or reinstate pay by June 30th, 2020 to qualify for  FTE and Pay Reduction relief, thereby maximizing forgiveness.</a:t>
            </a:r>
          </a:p>
          <a:p>
            <a:pPr lvl="1"/>
            <a:r>
              <a:rPr lang="en-US" sz="1800" dirty="0"/>
              <a:t>Document your forgiveness calculation.</a:t>
            </a:r>
          </a:p>
          <a:p>
            <a:pPr lvl="1"/>
            <a:r>
              <a:rPr lang="en-US" sz="1800" dirty="0"/>
              <a:t>Remember, if your loan amount exceeds your forgiveness amount, you repay the unforgiven loan amount at 1% over 2 years (actually 18 months when factoring in the 6 month deferral period).</a:t>
            </a:r>
          </a:p>
        </p:txBody>
      </p:sp>
      <p:sp>
        <p:nvSpPr>
          <p:cNvPr id="3" name="Title 2">
            <a:extLst>
              <a:ext uri="{FF2B5EF4-FFF2-40B4-BE49-F238E27FC236}">
                <a16:creationId xmlns:a16="http://schemas.microsoft.com/office/drawing/2014/main" xmlns="" id="{ACF1E318-17E6-4244-A942-0C1998937D6F}"/>
              </a:ext>
            </a:extLst>
          </p:cNvPr>
          <p:cNvSpPr>
            <a:spLocks noGrp="1"/>
          </p:cNvSpPr>
          <p:nvPr>
            <p:ph type="title"/>
          </p:nvPr>
        </p:nvSpPr>
        <p:spPr/>
        <p:txBody>
          <a:bodyPr>
            <a:normAutofit/>
          </a:bodyPr>
          <a:lstStyle/>
          <a:p>
            <a:r>
              <a:rPr lang="en-US" sz="3600" dirty="0"/>
              <a:t>Cash flow strategies for businesses</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358780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F3F05B9-E8EC-4919-989C-F2584A2CC1AB}"/>
              </a:ext>
            </a:extLst>
          </p:cNvPr>
          <p:cNvSpPr>
            <a:spLocks noGrp="1"/>
          </p:cNvSpPr>
          <p:nvPr>
            <p:ph idx="1"/>
          </p:nvPr>
        </p:nvSpPr>
        <p:spPr>
          <a:xfrm>
            <a:off x="537209" y="1556895"/>
            <a:ext cx="8318705" cy="4715317"/>
          </a:xfrm>
        </p:spPr>
        <p:txBody>
          <a:bodyPr>
            <a:noAutofit/>
          </a:bodyPr>
          <a:lstStyle/>
          <a:p>
            <a:r>
              <a:rPr lang="en-US" sz="1800" dirty="0"/>
              <a:t>Determine your workforce strategy – termination, reduced hours, salary reductions, furloughs, etc., keeping in mind the FTE and 25% pay reduction forgiveness calculation reductions as well as the FFCRA and CARES Act payroll tax credits.  Generally:</a:t>
            </a:r>
          </a:p>
          <a:p>
            <a:pPr lvl="1"/>
            <a:r>
              <a:rPr lang="en-US" sz="1800" dirty="0"/>
              <a:t>Put employees back on payroll during the 8-week forgiveness period.</a:t>
            </a:r>
          </a:p>
          <a:p>
            <a:pPr lvl="1"/>
            <a:r>
              <a:rPr lang="en-US" sz="1800" dirty="0"/>
              <a:t>Even for commissioned employees, consider paying their average monthly compensation up to $100,000 annualized.</a:t>
            </a:r>
          </a:p>
          <a:p>
            <a:pPr lvl="1"/>
            <a:r>
              <a:rPr lang="en-US" sz="1800" dirty="0"/>
              <a:t>To maintain the opportunity for FTE and pay reduction restoration relief, any staffing changes should be made before April 26</a:t>
            </a:r>
            <a:r>
              <a:rPr lang="en-US" sz="1800" baseline="30000" dirty="0"/>
              <a:t>th</a:t>
            </a:r>
            <a:r>
              <a:rPr lang="en-US" sz="1800" dirty="0"/>
              <a:t>, 2020.</a:t>
            </a:r>
          </a:p>
          <a:p>
            <a:pPr lvl="1"/>
            <a:r>
              <a:rPr lang="en-US" sz="1800" dirty="0"/>
              <a:t>Take the FFCRA and CARES Act payroll tax credits after the 8-week forgiveness period.</a:t>
            </a:r>
          </a:p>
          <a:p>
            <a:pPr lvl="1"/>
            <a:r>
              <a:rPr lang="en-US" sz="1800" dirty="0"/>
              <a:t>Make sure you don’t violate the FTE and 25% pay reduction rules that limit forgiveness.</a:t>
            </a:r>
          </a:p>
          <a:p>
            <a:pPr lvl="1"/>
            <a:r>
              <a:rPr lang="en-US" sz="1800" dirty="0"/>
              <a:t>Determine proper staffing needs after June 30, 2020.</a:t>
            </a:r>
          </a:p>
          <a:p>
            <a:r>
              <a:rPr lang="en-US" sz="1800" dirty="0"/>
              <a:t>Discuss deferring loan payments or paying interest only on existing debt with lenders (outside the 8-week 7(a) loan forgiveness period).</a:t>
            </a:r>
          </a:p>
          <a:p>
            <a:endParaRPr lang="en-US" sz="1800" dirty="0"/>
          </a:p>
        </p:txBody>
      </p:sp>
      <p:sp>
        <p:nvSpPr>
          <p:cNvPr id="3" name="Title 2">
            <a:extLst>
              <a:ext uri="{FF2B5EF4-FFF2-40B4-BE49-F238E27FC236}">
                <a16:creationId xmlns:a16="http://schemas.microsoft.com/office/drawing/2014/main" xmlns="" id="{ACF1E318-17E6-4244-A942-0C1998937D6F}"/>
              </a:ext>
            </a:extLst>
          </p:cNvPr>
          <p:cNvSpPr>
            <a:spLocks noGrp="1"/>
          </p:cNvSpPr>
          <p:nvPr>
            <p:ph type="title"/>
          </p:nvPr>
        </p:nvSpPr>
        <p:spPr/>
        <p:txBody>
          <a:bodyPr>
            <a:normAutofit/>
          </a:bodyPr>
          <a:lstStyle/>
          <a:p>
            <a:pPr algn="ctr"/>
            <a:r>
              <a:rPr lang="en-US" sz="3600" dirty="0"/>
              <a:t>Cash flow strategies for businesses </a:t>
            </a:r>
            <a:r>
              <a:rPr lang="en-US" sz="2400" i="1" dirty="0"/>
              <a:t>(Continued)</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620170" y="6478528"/>
            <a:ext cx="471487"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19</a:t>
            </a:r>
          </a:p>
        </p:txBody>
      </p:sp>
    </p:spTree>
    <p:extLst>
      <p:ext uri="{BB962C8B-B14F-4D97-AF65-F5344CB8AC3E}">
        <p14:creationId xmlns:p14="http://schemas.microsoft.com/office/powerpoint/2010/main" val="465550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F3F05B9-E8EC-4919-989C-F2584A2CC1AB}"/>
              </a:ext>
            </a:extLst>
          </p:cNvPr>
          <p:cNvSpPr>
            <a:spLocks noGrp="1"/>
          </p:cNvSpPr>
          <p:nvPr>
            <p:ph idx="1"/>
          </p:nvPr>
        </p:nvSpPr>
        <p:spPr>
          <a:xfrm>
            <a:off x="524147" y="1698953"/>
            <a:ext cx="8318705" cy="3865823"/>
          </a:xfrm>
        </p:spPr>
        <p:txBody>
          <a:bodyPr>
            <a:noAutofit/>
          </a:bodyPr>
          <a:lstStyle/>
          <a:p>
            <a:r>
              <a:rPr lang="en-US" sz="1800" dirty="0"/>
              <a:t>Discuss deferring rent and lease payments (outside the 8-week 7(a) loan forgiveness period).</a:t>
            </a:r>
          </a:p>
          <a:p>
            <a:r>
              <a:rPr lang="en-US" sz="1800" dirty="0"/>
              <a:t>Discuss deferring major projects (repairs, systems upgrades, training, etc.).</a:t>
            </a:r>
          </a:p>
          <a:p>
            <a:r>
              <a:rPr lang="en-US" sz="1800" dirty="0"/>
              <a:t>Cash flow permitting, consider opportunities for significant pricing reductions available to perform some scheduled projects.</a:t>
            </a:r>
          </a:p>
          <a:p>
            <a:r>
              <a:rPr lang="en-US" sz="1800" dirty="0"/>
              <a:t>Consider rebates and reductions to insurance premiums due to reduced business volume.</a:t>
            </a:r>
          </a:p>
          <a:p>
            <a:r>
              <a:rPr lang="en-US" sz="1800" dirty="0"/>
              <a:t>Analyze strategies for expenses such as freight and transportation.</a:t>
            </a:r>
          </a:p>
          <a:p>
            <a:r>
              <a:rPr lang="en-US" sz="1800" dirty="0"/>
              <a:t>Assess need to make corporate income tax payments and/or distributions to owners for income taxes.</a:t>
            </a:r>
          </a:p>
          <a:p>
            <a:r>
              <a:rPr lang="en-US" sz="1800" dirty="0"/>
              <a:t>Draw down any available line of credit or consider use of credit cards as alternative funding vehicles.</a:t>
            </a:r>
            <a:endParaRPr lang="en-US" dirty="0"/>
          </a:p>
          <a:p>
            <a:endParaRPr lang="en-US" sz="1800" dirty="0"/>
          </a:p>
        </p:txBody>
      </p:sp>
      <p:sp>
        <p:nvSpPr>
          <p:cNvPr id="3" name="Title 2">
            <a:extLst>
              <a:ext uri="{FF2B5EF4-FFF2-40B4-BE49-F238E27FC236}">
                <a16:creationId xmlns:a16="http://schemas.microsoft.com/office/drawing/2014/main" xmlns="" id="{ACF1E318-17E6-4244-A942-0C1998937D6F}"/>
              </a:ext>
            </a:extLst>
          </p:cNvPr>
          <p:cNvSpPr>
            <a:spLocks noGrp="1"/>
          </p:cNvSpPr>
          <p:nvPr>
            <p:ph type="title"/>
          </p:nvPr>
        </p:nvSpPr>
        <p:spPr/>
        <p:txBody>
          <a:bodyPr>
            <a:normAutofit/>
          </a:bodyPr>
          <a:lstStyle/>
          <a:p>
            <a:pPr algn="ctr"/>
            <a:r>
              <a:rPr lang="en-US" sz="3600" dirty="0"/>
              <a:t>Cash flow strategies for businesses </a:t>
            </a:r>
            <a:r>
              <a:rPr lang="en-US" sz="2400" i="1" dirty="0"/>
              <a:t>(Continued)</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672513" y="6478528"/>
            <a:ext cx="471487"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384558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4FC1DD9-1BEE-44AD-961D-F5E3EC908008}"/>
              </a:ext>
            </a:extLst>
          </p:cNvPr>
          <p:cNvSpPr>
            <a:spLocks noGrp="1"/>
          </p:cNvSpPr>
          <p:nvPr>
            <p:ph idx="1"/>
          </p:nvPr>
        </p:nvSpPr>
        <p:spPr>
          <a:xfrm>
            <a:off x="628650" y="1598659"/>
            <a:ext cx="8058150" cy="4578304"/>
          </a:xfrm>
        </p:spPr>
        <p:txBody>
          <a:bodyPr>
            <a:noAutofit/>
          </a:bodyPr>
          <a:lstStyle/>
          <a:p>
            <a:pPr>
              <a:lnSpc>
                <a:spcPct val="80000"/>
              </a:lnSpc>
            </a:pPr>
            <a:r>
              <a:rPr lang="en-US" sz="1800" dirty="0"/>
              <a:t>Loans for small and mid-sized businesses</a:t>
            </a:r>
          </a:p>
          <a:p>
            <a:pPr lvl="1">
              <a:lnSpc>
                <a:spcPct val="80000"/>
              </a:lnSpc>
            </a:pPr>
            <a:r>
              <a:rPr lang="en-US" sz="1600" dirty="0"/>
              <a:t>Less than 10,000 employees or 2019 revenues up to $2.5 billion </a:t>
            </a:r>
          </a:p>
          <a:p>
            <a:pPr>
              <a:lnSpc>
                <a:spcPct val="80000"/>
              </a:lnSpc>
            </a:pPr>
            <a:r>
              <a:rPr lang="en-US" sz="1800" dirty="0"/>
              <a:t>Interest Rate: Secured Overnight Financing Rate (“SOFRA”) + 2% to 4%</a:t>
            </a:r>
          </a:p>
          <a:p>
            <a:pPr>
              <a:lnSpc>
                <a:spcPct val="80000"/>
              </a:lnSpc>
            </a:pPr>
            <a:r>
              <a:rPr lang="en-US" sz="1800" dirty="0"/>
              <a:t>Minimum loan size of $1 million</a:t>
            </a:r>
          </a:p>
          <a:p>
            <a:pPr>
              <a:lnSpc>
                <a:spcPct val="80000"/>
              </a:lnSpc>
            </a:pPr>
            <a:r>
              <a:rPr lang="en-US" sz="1800" dirty="0"/>
              <a:t>4-year loan term with principal and interest payments deferred for one year</a:t>
            </a:r>
          </a:p>
          <a:p>
            <a:pPr>
              <a:lnSpc>
                <a:spcPct val="80000"/>
              </a:lnSpc>
            </a:pPr>
            <a:r>
              <a:rPr lang="en-US" sz="1800" dirty="0"/>
              <a:t>Banks can originate new Main Street loans or increase the size of existing loans:</a:t>
            </a:r>
          </a:p>
          <a:p>
            <a:pPr lvl="1">
              <a:lnSpc>
                <a:spcPct val="80000"/>
              </a:lnSpc>
            </a:pPr>
            <a:r>
              <a:rPr lang="en-US" sz="1600" dirty="0"/>
              <a:t>Main Street New Loan Facility (“MSNLF”) – New Loans</a:t>
            </a:r>
          </a:p>
          <a:p>
            <a:pPr lvl="1">
              <a:lnSpc>
                <a:spcPct val="80000"/>
              </a:lnSpc>
            </a:pPr>
            <a:r>
              <a:rPr lang="en-US" sz="1600" dirty="0"/>
              <a:t>Main Street Expanded Loan Facility (“MSELF”) – Expanding existing loans</a:t>
            </a:r>
          </a:p>
          <a:p>
            <a:pPr>
              <a:lnSpc>
                <a:spcPct val="80000"/>
              </a:lnSpc>
            </a:pPr>
            <a:r>
              <a:rPr lang="en-US" sz="1800" dirty="0"/>
              <a:t>Banks retain 5% of loan, selling 95% to the Main Street Facility, which will purchase up to $600 billion of loans.</a:t>
            </a:r>
          </a:p>
          <a:p>
            <a:pPr>
              <a:lnSpc>
                <a:spcPct val="80000"/>
              </a:lnSpc>
            </a:pPr>
            <a:r>
              <a:rPr lang="en-US" sz="1800" dirty="0"/>
              <a:t>Companies that take advantage of the PPP program may also take out Main Street loans.</a:t>
            </a:r>
          </a:p>
          <a:p>
            <a:pPr>
              <a:lnSpc>
                <a:spcPct val="80000"/>
              </a:lnSpc>
            </a:pPr>
            <a:r>
              <a:rPr lang="en-US" sz="1800" dirty="0"/>
              <a:t>Main Street Loans carry certain restrictions on salaries, distributions and stock buybacks. For pass-thru entities, this could present issues for tax distributions to owners.</a:t>
            </a:r>
          </a:p>
        </p:txBody>
      </p:sp>
      <p:sp>
        <p:nvSpPr>
          <p:cNvPr id="3" name="Title 2">
            <a:extLst>
              <a:ext uri="{FF2B5EF4-FFF2-40B4-BE49-F238E27FC236}">
                <a16:creationId xmlns:a16="http://schemas.microsoft.com/office/drawing/2014/main" xmlns="" id="{E135CB02-B3C6-4B41-84AA-22F394E72DE9}"/>
              </a:ext>
            </a:extLst>
          </p:cNvPr>
          <p:cNvSpPr>
            <a:spLocks noGrp="1"/>
          </p:cNvSpPr>
          <p:nvPr>
            <p:ph type="title"/>
          </p:nvPr>
        </p:nvSpPr>
        <p:spPr>
          <a:xfrm>
            <a:off x="601354" y="184638"/>
            <a:ext cx="8058150" cy="1229383"/>
          </a:xfrm>
        </p:spPr>
        <p:txBody>
          <a:bodyPr>
            <a:normAutofit/>
          </a:bodyPr>
          <a:lstStyle/>
          <a:p>
            <a:r>
              <a:rPr lang="en-US" sz="3200" dirty="0"/>
              <a:t>Main Street Loan Program</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21</a:t>
            </a:r>
          </a:p>
        </p:txBody>
      </p:sp>
    </p:spTree>
    <p:extLst>
      <p:ext uri="{BB962C8B-B14F-4D97-AF65-F5344CB8AC3E}">
        <p14:creationId xmlns:p14="http://schemas.microsoft.com/office/powerpoint/2010/main" val="1559882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5C4F029-2FB9-47FB-9C27-2C38973611A5}"/>
              </a:ext>
            </a:extLst>
          </p:cNvPr>
          <p:cNvSpPr>
            <a:spLocks noGrp="1"/>
          </p:cNvSpPr>
          <p:nvPr>
            <p:ph idx="1"/>
          </p:nvPr>
        </p:nvSpPr>
        <p:spPr/>
        <p:txBody>
          <a:bodyPr>
            <a:noAutofit/>
          </a:bodyPr>
          <a:lstStyle/>
          <a:p>
            <a:r>
              <a:rPr lang="en-US" sz="1400" dirty="0"/>
              <a:t>Review historical trends of cash inflows to determine anticipated weekly cash inflows:</a:t>
            </a:r>
          </a:p>
          <a:p>
            <a:pPr lvl="1"/>
            <a:r>
              <a:rPr lang="en-US" sz="1200" dirty="0"/>
              <a:t>Customer cash receipts received on account (trade receivables)</a:t>
            </a:r>
          </a:p>
          <a:p>
            <a:pPr lvl="1"/>
            <a:r>
              <a:rPr lang="en-US" sz="1200" dirty="0"/>
              <a:t>Customer cash receipts received on credit card payments</a:t>
            </a:r>
          </a:p>
          <a:p>
            <a:pPr lvl="1"/>
            <a:r>
              <a:rPr lang="en-US" sz="1200" dirty="0"/>
              <a:t>Customer cash receipts from other methods</a:t>
            </a:r>
          </a:p>
          <a:p>
            <a:pPr lvl="1"/>
            <a:r>
              <a:rPr lang="en-US" sz="1200" dirty="0"/>
              <a:t>Other sources of cash receipts (line of credit, owner contributions, etc.)</a:t>
            </a:r>
          </a:p>
          <a:p>
            <a:r>
              <a:rPr lang="en-US" sz="1400" dirty="0"/>
              <a:t>Review historical trends of cash outflows to vendors to determine anticipated weekly cash outflows:</a:t>
            </a:r>
          </a:p>
          <a:p>
            <a:pPr lvl="1"/>
            <a:r>
              <a:rPr lang="en-US" sz="1200" dirty="0"/>
              <a:t>Utilize accounting software, if applicable, to project cash disbursement requirements to vendors for inventory purchases</a:t>
            </a:r>
          </a:p>
          <a:p>
            <a:pPr lvl="1"/>
            <a:r>
              <a:rPr lang="en-US" sz="1200" dirty="0"/>
              <a:t>Review historical payroll requirements</a:t>
            </a:r>
          </a:p>
          <a:p>
            <a:pPr lvl="1"/>
            <a:r>
              <a:rPr lang="en-US" sz="1200" dirty="0"/>
              <a:t>Review historical insurance, retirement plan, utility payment requirements</a:t>
            </a:r>
          </a:p>
          <a:p>
            <a:pPr lvl="1"/>
            <a:r>
              <a:rPr lang="en-US" sz="1200" dirty="0"/>
              <a:t>Determine other cash outlay requirements</a:t>
            </a:r>
          </a:p>
          <a:p>
            <a:pPr lvl="1"/>
            <a:r>
              <a:rPr lang="en-US" sz="1200" dirty="0"/>
              <a:t>Determine fixed versus variable costs</a:t>
            </a:r>
          </a:p>
          <a:p>
            <a:r>
              <a:rPr lang="en-US" sz="1400" dirty="0"/>
              <a:t>Input information into a spreadsheet that reflects all inflows/outflows to estimate weekly change in cash position</a:t>
            </a:r>
          </a:p>
          <a:p>
            <a:r>
              <a:rPr lang="en-US" sz="1400" dirty="0"/>
              <a:t>Each week, replace projected cash outflows with actual and estimate a new 13th week in the spreadsheet</a:t>
            </a:r>
          </a:p>
          <a:p>
            <a:r>
              <a:rPr lang="en-US" sz="1400" dirty="0"/>
              <a:t>Compare actual change in cash to projected change in cash and update spreadsheet accordingly </a:t>
            </a:r>
          </a:p>
        </p:txBody>
      </p:sp>
      <p:sp>
        <p:nvSpPr>
          <p:cNvPr id="3" name="Title 2">
            <a:extLst>
              <a:ext uri="{FF2B5EF4-FFF2-40B4-BE49-F238E27FC236}">
                <a16:creationId xmlns:a16="http://schemas.microsoft.com/office/drawing/2014/main" xmlns="" id="{0BAA5A65-2188-4700-8C26-7DB88B549CFE}"/>
              </a:ext>
            </a:extLst>
          </p:cNvPr>
          <p:cNvSpPr>
            <a:spLocks noGrp="1"/>
          </p:cNvSpPr>
          <p:nvPr>
            <p:ph type="title"/>
          </p:nvPr>
        </p:nvSpPr>
        <p:spPr/>
        <p:txBody>
          <a:bodyPr>
            <a:normAutofit/>
          </a:bodyPr>
          <a:lstStyle/>
          <a:p>
            <a:r>
              <a:rPr lang="en-US" sz="3200" dirty="0"/>
              <a:t>How to do a 13-week rolling cash flow analysis</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22</a:t>
            </a:r>
          </a:p>
        </p:txBody>
      </p:sp>
    </p:spTree>
    <p:extLst>
      <p:ext uri="{BB962C8B-B14F-4D97-AF65-F5344CB8AC3E}">
        <p14:creationId xmlns:p14="http://schemas.microsoft.com/office/powerpoint/2010/main" val="2497853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4FC1DD9-1BEE-44AD-961D-F5E3EC908008}"/>
              </a:ext>
            </a:extLst>
          </p:cNvPr>
          <p:cNvSpPr>
            <a:spLocks noGrp="1"/>
          </p:cNvSpPr>
          <p:nvPr>
            <p:ph idx="1"/>
          </p:nvPr>
        </p:nvSpPr>
        <p:spPr>
          <a:xfrm>
            <a:off x="628650" y="1570084"/>
            <a:ext cx="8058150" cy="4273504"/>
          </a:xfrm>
        </p:spPr>
        <p:txBody>
          <a:bodyPr>
            <a:noAutofit/>
          </a:bodyPr>
          <a:lstStyle/>
          <a:p>
            <a:pPr>
              <a:lnSpc>
                <a:spcPct val="80000"/>
              </a:lnSpc>
            </a:pPr>
            <a:r>
              <a:rPr lang="en-US" dirty="0"/>
              <a:t>If you are eligible for the either the FFCRA or CARES Act payroll tax credits, you should use them:</a:t>
            </a:r>
          </a:p>
          <a:p>
            <a:pPr lvl="1">
              <a:lnSpc>
                <a:spcPct val="80000"/>
              </a:lnSpc>
            </a:pPr>
            <a:r>
              <a:rPr lang="en-US" dirty="0"/>
              <a:t>FFCRA</a:t>
            </a:r>
          </a:p>
          <a:p>
            <a:pPr lvl="2">
              <a:lnSpc>
                <a:spcPct val="80000"/>
              </a:lnSpc>
            </a:pPr>
            <a:r>
              <a:rPr lang="en-US" sz="1700" dirty="0"/>
              <a:t>Paid sick leave (up to two weeks)</a:t>
            </a:r>
          </a:p>
          <a:p>
            <a:pPr lvl="3">
              <a:lnSpc>
                <a:spcPct val="80000"/>
              </a:lnSpc>
            </a:pPr>
            <a:r>
              <a:rPr lang="en-US" sz="1700" dirty="0"/>
              <a:t>Six categories (sick, caring for sick or children, etc.)</a:t>
            </a:r>
          </a:p>
          <a:p>
            <a:pPr lvl="2">
              <a:lnSpc>
                <a:spcPct val="80000"/>
              </a:lnSpc>
            </a:pPr>
            <a:r>
              <a:rPr lang="en-US" sz="1700" dirty="0"/>
              <a:t>Emergency FMLA (up to ten weeks)</a:t>
            </a:r>
          </a:p>
          <a:p>
            <a:pPr lvl="3">
              <a:lnSpc>
                <a:spcPct val="80000"/>
              </a:lnSpc>
            </a:pPr>
            <a:r>
              <a:rPr lang="en-US" sz="1700" dirty="0"/>
              <a:t>Caring for children whose care provider or school is closed</a:t>
            </a:r>
          </a:p>
          <a:p>
            <a:pPr lvl="1">
              <a:lnSpc>
                <a:spcPct val="80000"/>
              </a:lnSpc>
            </a:pPr>
            <a:r>
              <a:rPr lang="en-US" dirty="0"/>
              <a:t>CARES Act</a:t>
            </a:r>
          </a:p>
          <a:p>
            <a:pPr lvl="2">
              <a:lnSpc>
                <a:spcPct val="80000"/>
              </a:lnSpc>
            </a:pPr>
            <a:r>
              <a:rPr lang="en-US" sz="1700" dirty="0"/>
              <a:t>50% or greater revenue decrease compared to same quarter of 2019</a:t>
            </a:r>
          </a:p>
          <a:p>
            <a:pPr lvl="2">
              <a:lnSpc>
                <a:spcPct val="80000"/>
              </a:lnSpc>
            </a:pPr>
            <a:r>
              <a:rPr lang="en-US" sz="1700" dirty="0"/>
              <a:t>Business is fully or partially suspended by government order</a:t>
            </a:r>
          </a:p>
          <a:p>
            <a:pPr lvl="1">
              <a:lnSpc>
                <a:spcPct val="80000"/>
              </a:lnSpc>
            </a:pPr>
            <a:r>
              <a:rPr lang="en-US" dirty="0"/>
              <a:t>Both provide employment tax credits for specified amounts paid to employees</a:t>
            </a:r>
          </a:p>
          <a:p>
            <a:pPr lvl="1">
              <a:lnSpc>
                <a:spcPct val="80000"/>
              </a:lnSpc>
            </a:pPr>
            <a:r>
              <a:rPr lang="en-US" dirty="0"/>
              <a:t>Can </a:t>
            </a:r>
            <a:r>
              <a:rPr lang="en-US" u="sng" dirty="0"/>
              <a:t>not</a:t>
            </a:r>
            <a:r>
              <a:rPr lang="en-US" dirty="0"/>
              <a:t> combine FFCRA credits, CARES Act credits, or  PPP loan forgiveness (no double-dipping) for same wages</a:t>
            </a:r>
          </a:p>
          <a:p>
            <a:pPr>
              <a:lnSpc>
                <a:spcPct val="80000"/>
              </a:lnSpc>
            </a:pPr>
            <a:r>
              <a:rPr lang="en-US" dirty="0"/>
              <a:t>Utilize the CARES Act 50% payroll tax deferral benefit, if applicable (not available for PPP 7(a) loan recipients).</a:t>
            </a:r>
          </a:p>
          <a:p>
            <a:pPr marL="457200" lvl="1" indent="0">
              <a:lnSpc>
                <a:spcPct val="80000"/>
              </a:lnSpc>
              <a:buNone/>
            </a:pPr>
            <a:endParaRPr lang="en-US" dirty="0"/>
          </a:p>
          <a:p>
            <a:pPr lvl="1">
              <a:lnSpc>
                <a:spcPct val="80000"/>
              </a:lnSpc>
            </a:pPr>
            <a:endParaRPr lang="en-US" dirty="0"/>
          </a:p>
        </p:txBody>
      </p:sp>
      <p:sp>
        <p:nvSpPr>
          <p:cNvPr id="3" name="Title 2">
            <a:extLst>
              <a:ext uri="{FF2B5EF4-FFF2-40B4-BE49-F238E27FC236}">
                <a16:creationId xmlns:a16="http://schemas.microsoft.com/office/drawing/2014/main" xmlns="" id="{E135CB02-B3C6-4B41-84AA-22F394E72DE9}"/>
              </a:ext>
            </a:extLst>
          </p:cNvPr>
          <p:cNvSpPr>
            <a:spLocks noGrp="1"/>
          </p:cNvSpPr>
          <p:nvPr>
            <p:ph type="title"/>
          </p:nvPr>
        </p:nvSpPr>
        <p:spPr>
          <a:xfrm>
            <a:off x="628650" y="184638"/>
            <a:ext cx="7886700" cy="1229383"/>
          </a:xfrm>
        </p:spPr>
        <p:txBody>
          <a:bodyPr>
            <a:noAutofit/>
          </a:bodyPr>
          <a:lstStyle/>
          <a:p>
            <a:r>
              <a:rPr lang="en-US" sz="3200" dirty="0"/>
              <a:t>FFCRA and CARES Act payroll tax credits and deferrals – What should I do?</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23</a:t>
            </a:r>
          </a:p>
        </p:txBody>
      </p:sp>
    </p:spTree>
    <p:extLst>
      <p:ext uri="{BB962C8B-B14F-4D97-AF65-F5344CB8AC3E}">
        <p14:creationId xmlns:p14="http://schemas.microsoft.com/office/powerpoint/2010/main" val="3446378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F3DB15C-2984-4E33-B631-95996BA9F8C4}"/>
              </a:ext>
            </a:extLst>
          </p:cNvPr>
          <p:cNvSpPr>
            <a:spLocks noGrp="1"/>
          </p:cNvSpPr>
          <p:nvPr>
            <p:ph idx="1"/>
          </p:nvPr>
        </p:nvSpPr>
        <p:spPr>
          <a:xfrm>
            <a:off x="628650" y="2513059"/>
            <a:ext cx="7886700" cy="2359192"/>
          </a:xfrm>
        </p:spPr>
        <p:txBody>
          <a:bodyPr/>
          <a:lstStyle/>
          <a:p>
            <a:pPr marL="0" indent="0" algn="ctr">
              <a:buNone/>
            </a:pPr>
            <a:r>
              <a:rPr lang="en-US" sz="4000" dirty="0"/>
              <a:t>Be prepared for changes, technical corrections and additional stimulus. </a:t>
            </a:r>
          </a:p>
          <a:p>
            <a:endParaRPr lang="en-US" dirty="0"/>
          </a:p>
        </p:txBody>
      </p:sp>
      <p:sp>
        <p:nvSpPr>
          <p:cNvPr id="3" name="Title 2">
            <a:extLst>
              <a:ext uri="{FF2B5EF4-FFF2-40B4-BE49-F238E27FC236}">
                <a16:creationId xmlns:a16="http://schemas.microsoft.com/office/drawing/2014/main" xmlns="" id="{416EFDFE-BADE-426B-A109-7C0F9D94517A}"/>
              </a:ext>
            </a:extLst>
          </p:cNvPr>
          <p:cNvSpPr>
            <a:spLocks noGrp="1"/>
          </p:cNvSpPr>
          <p:nvPr>
            <p:ph type="title"/>
          </p:nvPr>
        </p:nvSpPr>
        <p:spPr>
          <a:xfrm>
            <a:off x="628650" y="184638"/>
            <a:ext cx="8121650" cy="1229383"/>
          </a:xfrm>
        </p:spPr>
        <p:txBody>
          <a:bodyPr>
            <a:normAutofit/>
          </a:bodyPr>
          <a:lstStyle/>
          <a:p>
            <a:pPr algn="ctr"/>
            <a:r>
              <a:rPr lang="en-US" sz="4400" dirty="0"/>
              <a:t>More to follow….</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24</a:t>
            </a:r>
          </a:p>
        </p:txBody>
      </p:sp>
    </p:spTree>
    <p:extLst>
      <p:ext uri="{BB962C8B-B14F-4D97-AF65-F5344CB8AC3E}">
        <p14:creationId xmlns:p14="http://schemas.microsoft.com/office/powerpoint/2010/main" val="472142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4" y="3214039"/>
            <a:ext cx="8743950" cy="707886"/>
          </a:xfrm>
          <a:prstGeom prst="rect">
            <a:avLst/>
          </a:prstGeom>
          <a:noFill/>
        </p:spPr>
        <p:txBody>
          <a:bodyPr wrap="square" rtlCol="0">
            <a:spAutoFit/>
          </a:bodyPr>
          <a:lstStyle/>
          <a:p>
            <a:pPr algn="ctr">
              <a:spcAft>
                <a:spcPts val="600"/>
              </a:spcAft>
            </a:pPr>
            <a:r>
              <a:rPr lang="en-US" sz="4000" b="1" dirty="0">
                <a:latin typeface="Arial" panose="020B0604020202020204" pitchFamily="34" charset="0"/>
                <a:cs typeface="Arial" panose="020B0604020202020204" pitchFamily="34" charset="0"/>
              </a:rPr>
              <a:t>QUESTIONS?</a:t>
            </a:r>
            <a:endParaRPr lang="en-US" sz="4000" dirty="0">
              <a:solidFill>
                <a:srgbClr val="DCAA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25</a:t>
            </a:r>
          </a:p>
        </p:txBody>
      </p:sp>
    </p:spTree>
    <p:extLst>
      <p:ext uri="{BB962C8B-B14F-4D97-AF65-F5344CB8AC3E}">
        <p14:creationId xmlns:p14="http://schemas.microsoft.com/office/powerpoint/2010/main" val="3757176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F3DB15C-2984-4E33-B631-95996BA9F8C4}"/>
              </a:ext>
            </a:extLst>
          </p:cNvPr>
          <p:cNvSpPr>
            <a:spLocks noGrp="1"/>
          </p:cNvSpPr>
          <p:nvPr>
            <p:ph idx="1"/>
          </p:nvPr>
        </p:nvSpPr>
        <p:spPr>
          <a:xfrm>
            <a:off x="628650" y="2142308"/>
            <a:ext cx="7886700" cy="3082835"/>
          </a:xfrm>
        </p:spPr>
        <p:txBody>
          <a:bodyPr>
            <a:normAutofit fontScale="25000" lnSpcReduction="20000"/>
          </a:bodyPr>
          <a:lstStyle/>
          <a:p>
            <a:pPr marL="0" indent="0" algn="ctr">
              <a:buNone/>
            </a:pPr>
            <a:r>
              <a:rPr lang="en-US" sz="8000" i="1" dirty="0"/>
              <a:t>Information contained in this presentation should not be construed as legal advice or represent any specific or binding policy or procedure for any organization. Information provided in this presentation is for educational purposes only. These materials are written in a general format and not intended to be advice applicable to any specific circumstance. Legal opinions may vary when based on subtle factual distinctions. All rights reserved. No part of this presentation may be reproduced, published, or posted without the written permission of Moore Colson &amp; Company, P.C.</a:t>
            </a:r>
          </a:p>
          <a:p>
            <a:pPr marL="0" indent="0" algn="ctr">
              <a:buNone/>
            </a:pPr>
            <a:endParaRPr lang="en-US" sz="8000" i="1" dirty="0"/>
          </a:p>
          <a:p>
            <a:pPr marL="0" indent="0" algn="ctr">
              <a:buNone/>
            </a:pPr>
            <a:r>
              <a:rPr lang="en-US" sz="8000" i="1" dirty="0"/>
              <a:t>Additionally, Genuine Parts Company is not providing financial advice.</a:t>
            </a:r>
          </a:p>
          <a:p>
            <a:pPr marL="0" indent="0" algn="ctr">
              <a:buNone/>
            </a:pPr>
            <a:endParaRPr lang="en-US" sz="9600" dirty="0"/>
          </a:p>
          <a:p>
            <a:endParaRPr lang="en-US" dirty="0"/>
          </a:p>
        </p:txBody>
      </p:sp>
      <p:sp>
        <p:nvSpPr>
          <p:cNvPr id="3" name="Title 2">
            <a:extLst>
              <a:ext uri="{FF2B5EF4-FFF2-40B4-BE49-F238E27FC236}">
                <a16:creationId xmlns:a16="http://schemas.microsoft.com/office/drawing/2014/main" xmlns="" id="{416EFDFE-BADE-426B-A109-7C0F9D94517A}"/>
              </a:ext>
            </a:extLst>
          </p:cNvPr>
          <p:cNvSpPr>
            <a:spLocks noGrp="1"/>
          </p:cNvSpPr>
          <p:nvPr>
            <p:ph type="title"/>
          </p:nvPr>
        </p:nvSpPr>
        <p:spPr>
          <a:xfrm>
            <a:off x="628650" y="184638"/>
            <a:ext cx="8121650" cy="1229383"/>
          </a:xfrm>
        </p:spPr>
        <p:txBody>
          <a:bodyPr>
            <a:normAutofit/>
          </a:bodyPr>
          <a:lstStyle/>
          <a:p>
            <a:r>
              <a:rPr lang="en-US" sz="3600" dirty="0"/>
              <a:t>Disclaimer</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26</a:t>
            </a:r>
          </a:p>
        </p:txBody>
      </p:sp>
    </p:spTree>
    <p:extLst>
      <p:ext uri="{BB962C8B-B14F-4D97-AF65-F5344CB8AC3E}">
        <p14:creationId xmlns:p14="http://schemas.microsoft.com/office/powerpoint/2010/main" val="961599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3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b="1" dirty="0"/>
              <a:t>We will discuss: </a:t>
            </a:r>
          </a:p>
          <a:p>
            <a:r>
              <a:rPr lang="en-US" sz="2000" dirty="0"/>
              <a:t>PPP Loan current issues and events.</a:t>
            </a:r>
          </a:p>
          <a:p>
            <a:r>
              <a:rPr lang="en-US" sz="2000" dirty="0"/>
              <a:t>Now that my 7(a) loan has funded, what should I be doing? </a:t>
            </a:r>
          </a:p>
          <a:p>
            <a:r>
              <a:rPr lang="en-US" sz="2000" dirty="0"/>
              <a:t>Documentation necessary to maximize and verify your qualified expenses during the 8-week forgiveness period.</a:t>
            </a:r>
          </a:p>
          <a:p>
            <a:r>
              <a:rPr lang="en-US" sz="2000" dirty="0"/>
              <a:t>How we believe the forgiveness application process will roll out.</a:t>
            </a:r>
          </a:p>
          <a:p>
            <a:r>
              <a:rPr lang="en-US" sz="2000" dirty="0"/>
              <a:t>Cash flow strategies during and after the 8-week forgiveness period.</a:t>
            </a:r>
          </a:p>
          <a:p>
            <a:r>
              <a:rPr lang="en-US" sz="2000" dirty="0"/>
              <a:t>Staffing strategies during and after your forgiveness period.</a:t>
            </a:r>
          </a:p>
          <a:p>
            <a:r>
              <a:rPr lang="en-US" sz="2000" dirty="0"/>
              <a:t>Continuing tax credit strategies under FFCRA and CARES Acts.</a:t>
            </a:r>
          </a:p>
        </p:txBody>
      </p:sp>
      <p:sp>
        <p:nvSpPr>
          <p:cNvPr id="2" name="Title 1"/>
          <p:cNvSpPr>
            <a:spLocks noGrp="1"/>
          </p:cNvSpPr>
          <p:nvPr>
            <p:ph type="title"/>
          </p:nvPr>
        </p:nvSpPr>
        <p:spPr/>
        <p:txBody>
          <a:bodyPr>
            <a:normAutofit/>
          </a:bodyPr>
          <a:lstStyle/>
          <a:p>
            <a:r>
              <a:rPr lang="en-US" sz="3600" dirty="0"/>
              <a:t>Goals for this webinar:</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29179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7D2301F-30F1-4894-A48F-954615F538DC}"/>
              </a:ext>
            </a:extLst>
          </p:cNvPr>
          <p:cNvSpPr>
            <a:spLocks noGrp="1"/>
          </p:cNvSpPr>
          <p:nvPr>
            <p:ph idx="1"/>
          </p:nvPr>
        </p:nvSpPr>
        <p:spPr/>
        <p:txBody>
          <a:bodyPr>
            <a:noAutofit/>
          </a:bodyPr>
          <a:lstStyle/>
          <a:p>
            <a:r>
              <a:rPr lang="en-US" sz="1800" dirty="0"/>
              <a:t>$349 billion Small Business Administration (SBA) backed loan program for employers with fewer than 500 employees or meeting other SBA guidelines.</a:t>
            </a:r>
          </a:p>
          <a:p>
            <a:r>
              <a:rPr lang="en-US" sz="1800" dirty="0"/>
              <a:t>The loans have no personal guarantees.</a:t>
            </a:r>
          </a:p>
          <a:p>
            <a:r>
              <a:rPr lang="en-US" sz="1800" dirty="0"/>
              <a:t>The loans have no requirement for collateral.</a:t>
            </a:r>
          </a:p>
          <a:p>
            <a:r>
              <a:rPr lang="en-US" sz="1800" dirty="0"/>
              <a:t>No recourse for anyone unless the loan proceeds are used for non-allowed costs.</a:t>
            </a:r>
          </a:p>
          <a:p>
            <a:r>
              <a:rPr lang="en-US" sz="1800" dirty="0"/>
              <a:t>Some or all of the loan and accrued interest may be forgiven (there’s an application process involved).</a:t>
            </a:r>
          </a:p>
          <a:p>
            <a:r>
              <a:rPr lang="en-US" sz="1800" dirty="0"/>
              <a:t>Loan payments are deferred for a period of 6 months.</a:t>
            </a:r>
          </a:p>
          <a:p>
            <a:r>
              <a:rPr lang="en-US" sz="1800" dirty="0"/>
              <a:t>Non-forgiven portion of loan may be repaid over a 2-year period with an interest rate of 1%. </a:t>
            </a:r>
          </a:p>
          <a:p>
            <a:r>
              <a:rPr lang="en-US" sz="1800" dirty="0"/>
              <a:t>There are no prepayment penalties.</a:t>
            </a:r>
          </a:p>
          <a:p>
            <a:r>
              <a:rPr lang="en-US" sz="1800" dirty="0"/>
              <a:t>The amount of the 7(a) loan forgiveness is not taxable at the federal level.</a:t>
            </a:r>
          </a:p>
        </p:txBody>
      </p:sp>
      <p:sp>
        <p:nvSpPr>
          <p:cNvPr id="3" name="Title 2">
            <a:extLst>
              <a:ext uri="{FF2B5EF4-FFF2-40B4-BE49-F238E27FC236}">
                <a16:creationId xmlns:a16="http://schemas.microsoft.com/office/drawing/2014/main" xmlns="" id="{9D76F374-DB6A-4944-8869-F94A1C47007A}"/>
              </a:ext>
            </a:extLst>
          </p:cNvPr>
          <p:cNvSpPr>
            <a:spLocks noGrp="1"/>
          </p:cNvSpPr>
          <p:nvPr>
            <p:ph type="title"/>
          </p:nvPr>
        </p:nvSpPr>
        <p:spPr>
          <a:xfrm>
            <a:off x="628650" y="184638"/>
            <a:ext cx="8348202" cy="1229383"/>
          </a:xfrm>
        </p:spPr>
        <p:txBody>
          <a:bodyPr>
            <a:normAutofit fontScale="90000"/>
          </a:bodyPr>
          <a:lstStyle/>
          <a:p>
            <a:r>
              <a:rPr lang="en-US" sz="3600" dirty="0"/>
              <a:t>Paycheck Protection Program 7(a) Loans</a:t>
            </a:r>
            <a:r>
              <a:rPr lang="en-US" dirty="0"/>
              <a:t/>
            </a:r>
            <a:br>
              <a:rPr lang="en-US" dirty="0"/>
            </a:br>
            <a:r>
              <a:rPr lang="en-US" sz="2700" b="1" dirty="0">
                <a:solidFill>
                  <a:srgbClr val="DCAA00"/>
                </a:solidFill>
              </a:rPr>
              <a:t>Overview</a:t>
            </a:r>
            <a:endParaRPr lang="en-US" b="1" dirty="0">
              <a:solidFill>
                <a:srgbClr val="DCAA00"/>
              </a:solidFill>
            </a:endParaRP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83589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7D2301F-30F1-4894-A48F-954615F538DC}"/>
              </a:ext>
            </a:extLst>
          </p:cNvPr>
          <p:cNvSpPr>
            <a:spLocks noGrp="1"/>
          </p:cNvSpPr>
          <p:nvPr>
            <p:ph idx="1"/>
          </p:nvPr>
        </p:nvSpPr>
        <p:spPr>
          <a:xfrm>
            <a:off x="628650" y="1768476"/>
            <a:ext cx="7886700" cy="3861615"/>
          </a:xfrm>
        </p:spPr>
        <p:txBody>
          <a:bodyPr>
            <a:normAutofit lnSpcReduction="10000"/>
          </a:bodyPr>
          <a:lstStyle/>
          <a:p>
            <a:r>
              <a:rPr lang="en-US" dirty="0"/>
              <a:t>As of April 16</a:t>
            </a:r>
            <a:r>
              <a:rPr lang="en-US" baseline="30000" dirty="0"/>
              <a:t>th</a:t>
            </a:r>
            <a:r>
              <a:rPr lang="en-US" dirty="0"/>
              <a:t>, the original $349 Billion has been utilized.  Banks are no longer accepting PPP 7(a) loan applications.</a:t>
            </a:r>
          </a:p>
          <a:p>
            <a:r>
              <a:rPr lang="en-US" dirty="0"/>
              <a:t>The administration’s proposal is to add $250-$300 Billion to the program.  We are expecting Congress to vote early this week to add more funding.</a:t>
            </a:r>
          </a:p>
          <a:p>
            <a:r>
              <a:rPr lang="en-US" dirty="0"/>
              <a:t>The SBA has stopped taking EIDL applications and has placed limits on the $10,000 grants.  The administration has asked for $50 Billion of additional EIDL funding, and again, expect Congress to vote early this week.</a:t>
            </a:r>
          </a:p>
        </p:txBody>
      </p:sp>
      <p:sp>
        <p:nvSpPr>
          <p:cNvPr id="3" name="Title 2">
            <a:extLst>
              <a:ext uri="{FF2B5EF4-FFF2-40B4-BE49-F238E27FC236}">
                <a16:creationId xmlns:a16="http://schemas.microsoft.com/office/drawing/2014/main" xmlns="" id="{9D76F374-DB6A-4944-8869-F94A1C47007A}"/>
              </a:ext>
            </a:extLst>
          </p:cNvPr>
          <p:cNvSpPr>
            <a:spLocks noGrp="1"/>
          </p:cNvSpPr>
          <p:nvPr>
            <p:ph type="title"/>
          </p:nvPr>
        </p:nvSpPr>
        <p:spPr/>
        <p:txBody>
          <a:bodyPr>
            <a:normAutofit/>
          </a:bodyPr>
          <a:lstStyle/>
          <a:p>
            <a:pPr algn="ctr"/>
            <a:r>
              <a:rPr lang="en-US" sz="3200" dirty="0"/>
              <a:t>Paycheck Protection Program and EIDL Update</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10415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BFA1DAA-BC27-434E-980A-AF363809B652}"/>
              </a:ext>
            </a:extLst>
          </p:cNvPr>
          <p:cNvSpPr>
            <a:spLocks noGrp="1"/>
          </p:cNvSpPr>
          <p:nvPr>
            <p:ph idx="1"/>
          </p:nvPr>
        </p:nvSpPr>
        <p:spPr>
          <a:xfrm>
            <a:off x="628649" y="1598659"/>
            <a:ext cx="8230215" cy="4578304"/>
          </a:xfrm>
        </p:spPr>
        <p:txBody>
          <a:bodyPr>
            <a:noAutofit/>
          </a:bodyPr>
          <a:lstStyle/>
          <a:p>
            <a:r>
              <a:rPr lang="en-US" sz="1600" dirty="0"/>
              <a:t>Generally, the banks were not ready to handle the volume of loan applications.</a:t>
            </a:r>
          </a:p>
          <a:p>
            <a:r>
              <a:rPr lang="en-US" sz="1600" dirty="0"/>
              <a:t>Only serviced existing customers.</a:t>
            </a:r>
          </a:p>
          <a:p>
            <a:r>
              <a:rPr lang="en-US" sz="1600" dirty="0"/>
              <a:t>Information required during the application process was not uniform among the banks.</a:t>
            </a:r>
          </a:p>
          <a:p>
            <a:r>
              <a:rPr lang="en-US" sz="1600" dirty="0"/>
              <a:t>Banks are generally trying to limit the loan amount to the estimated forgiveness amount (generally, do not want the loan for the unforgiven amount on their books.)</a:t>
            </a:r>
          </a:p>
          <a:p>
            <a:r>
              <a:rPr lang="en-US" sz="1600" dirty="0"/>
              <a:t>Most banks asked for the following information:</a:t>
            </a:r>
          </a:p>
          <a:p>
            <a:pPr lvl="1"/>
            <a:r>
              <a:rPr lang="en-US" sz="1400" dirty="0"/>
              <a:t>Payroll cost information</a:t>
            </a:r>
          </a:p>
          <a:p>
            <a:pPr lvl="1"/>
            <a:r>
              <a:rPr lang="en-US" sz="1400" dirty="0"/>
              <a:t>Entity ownership</a:t>
            </a:r>
          </a:p>
          <a:p>
            <a:pPr lvl="1"/>
            <a:r>
              <a:rPr lang="en-US" sz="1400" dirty="0"/>
              <a:t>Estimated forgiveness amount calculation</a:t>
            </a:r>
          </a:p>
          <a:p>
            <a:pPr lvl="1"/>
            <a:r>
              <a:rPr lang="en-US" sz="1400" dirty="0"/>
              <a:t>Authorized signer information</a:t>
            </a:r>
          </a:p>
          <a:p>
            <a:r>
              <a:rPr lang="en-US" sz="1600" dirty="0"/>
              <a:t>Banks were confused about how to handle self-employed individual applications – SBA issued additional guidance on April 14</a:t>
            </a:r>
            <a:r>
              <a:rPr lang="en-US" sz="1600" baseline="30000" dirty="0"/>
              <a:t>th</a:t>
            </a:r>
            <a:r>
              <a:rPr lang="en-US" sz="1600" dirty="0"/>
              <a:t> stating that partners in partnerships should now be included in the partnership application.</a:t>
            </a:r>
          </a:p>
          <a:p>
            <a:r>
              <a:rPr lang="en-US" sz="1600" dirty="0"/>
              <a:t>EIDL loans – SBA has been slow to respond and has limited the $10,000 grant. </a:t>
            </a:r>
          </a:p>
          <a:p>
            <a:r>
              <a:rPr lang="en-US" sz="1600" dirty="0"/>
              <a:t>Despite all the confusion, we did see loans begin to be funded 7-10 days after the April 3, 2020, initial application date.</a:t>
            </a:r>
          </a:p>
        </p:txBody>
      </p:sp>
      <p:sp>
        <p:nvSpPr>
          <p:cNvPr id="3" name="Title 2">
            <a:extLst>
              <a:ext uri="{FF2B5EF4-FFF2-40B4-BE49-F238E27FC236}">
                <a16:creationId xmlns:a16="http://schemas.microsoft.com/office/drawing/2014/main" xmlns="" id="{4CDD4CC0-BBAA-4FF5-8DAE-FEF0DB83CC0F}"/>
              </a:ext>
            </a:extLst>
          </p:cNvPr>
          <p:cNvSpPr>
            <a:spLocks noGrp="1"/>
          </p:cNvSpPr>
          <p:nvPr>
            <p:ph type="title"/>
          </p:nvPr>
        </p:nvSpPr>
        <p:spPr/>
        <p:txBody>
          <a:bodyPr>
            <a:normAutofit/>
          </a:bodyPr>
          <a:lstStyle/>
          <a:p>
            <a:r>
              <a:rPr lang="en-US" sz="3200" dirty="0"/>
              <a:t>How did the banking industry handle the 7(a) loans?</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7920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59916"/>
            <a:ext cx="7886700" cy="3992244"/>
          </a:xfrm>
        </p:spPr>
        <p:txBody>
          <a:bodyPr>
            <a:normAutofit/>
          </a:bodyPr>
          <a:lstStyle/>
          <a:p>
            <a:r>
              <a:rPr lang="en-US" dirty="0"/>
              <a:t>I have applied but haven’t heard anything – what should I do?</a:t>
            </a:r>
          </a:p>
          <a:p>
            <a:pPr lvl="1"/>
            <a:r>
              <a:rPr lang="en-US" dirty="0"/>
              <a:t>Keep Calling Your Bank; ask if they forwarded to the SBA.</a:t>
            </a:r>
          </a:p>
          <a:p>
            <a:pPr lvl="1"/>
            <a:r>
              <a:rPr lang="en-US" dirty="0"/>
              <a:t>If application is with the SBA, ask for status.</a:t>
            </a:r>
          </a:p>
          <a:p>
            <a:pPr lvl="1"/>
            <a:r>
              <a:rPr lang="en-US" dirty="0"/>
              <a:t>If your loan application is at the SBA, it could have been approved but not yet funded.  </a:t>
            </a:r>
          </a:p>
          <a:p>
            <a:pPr lvl="0"/>
            <a:r>
              <a:rPr lang="en-US" dirty="0"/>
              <a:t>What should I be doing if I have not received funding?</a:t>
            </a:r>
          </a:p>
          <a:p>
            <a:pPr lvl="1"/>
            <a:r>
              <a:rPr lang="en-US" dirty="0"/>
              <a:t>Continue to call your bank for status.  Is it at the SBA? Has it been approved?  When will I get my SBA loan number?</a:t>
            </a:r>
          </a:p>
          <a:p>
            <a:pPr lvl="1"/>
            <a:r>
              <a:rPr lang="en-US" dirty="0"/>
              <a:t>Call your Senators and Congressmen and demand that they vote for the additional $250-$300 Billion in funding.</a:t>
            </a:r>
          </a:p>
          <a:p>
            <a:pPr lvl="1"/>
            <a:endParaRPr lang="en-US" dirty="0"/>
          </a:p>
          <a:p>
            <a:endParaRPr lang="en-US" dirty="0"/>
          </a:p>
        </p:txBody>
      </p:sp>
      <p:sp>
        <p:nvSpPr>
          <p:cNvPr id="3" name="Title 2"/>
          <p:cNvSpPr>
            <a:spLocks noGrp="1"/>
          </p:cNvSpPr>
          <p:nvPr>
            <p:ph type="title"/>
          </p:nvPr>
        </p:nvSpPr>
        <p:spPr>
          <a:xfrm>
            <a:off x="628650" y="359446"/>
            <a:ext cx="7886700" cy="1239213"/>
          </a:xfrm>
        </p:spPr>
        <p:txBody>
          <a:bodyPr>
            <a:normAutofit fontScale="90000"/>
          </a:bodyPr>
          <a:lstStyle/>
          <a:p>
            <a:pPr algn="ctr"/>
            <a:r>
              <a:rPr lang="en-US" dirty="0"/>
              <a:t>Current 7(a) Loan Application Issues</a:t>
            </a:r>
            <a:br>
              <a:rPr lang="en-US" dirty="0"/>
            </a:br>
            <a:endParaRPr lang="en-US" dirty="0"/>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70321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CC4CDE7-3BF7-4A29-9508-532F8F7A0926}"/>
              </a:ext>
            </a:extLst>
          </p:cNvPr>
          <p:cNvSpPr>
            <a:spLocks noGrp="1"/>
          </p:cNvSpPr>
          <p:nvPr>
            <p:ph idx="1"/>
          </p:nvPr>
        </p:nvSpPr>
        <p:spPr>
          <a:xfrm>
            <a:off x="314325" y="1568543"/>
            <a:ext cx="8515350" cy="4578304"/>
          </a:xfrm>
        </p:spPr>
        <p:txBody>
          <a:bodyPr>
            <a:noAutofit/>
          </a:bodyPr>
          <a:lstStyle/>
          <a:p>
            <a:r>
              <a:rPr lang="en-US" sz="2000" dirty="0"/>
              <a:t>For purposes of the allowable uses section, “covered period” is February 15, 2020, through June 30, 2020.</a:t>
            </a:r>
          </a:p>
          <a:p>
            <a:r>
              <a:rPr lang="en-US" sz="2000" dirty="0"/>
              <a:t>Allowable uses of the 7(a) loan proceeds during the covered period are:</a:t>
            </a:r>
          </a:p>
          <a:p>
            <a:pPr lvl="1"/>
            <a:r>
              <a:rPr lang="en-US" sz="1800" dirty="0"/>
              <a:t>Payroll costs:</a:t>
            </a:r>
          </a:p>
          <a:p>
            <a:pPr marL="1257300" lvl="2" indent="-342900">
              <a:buFont typeface="+mj-lt"/>
              <a:buAutoNum type="arabicPeriod"/>
            </a:pPr>
            <a:r>
              <a:rPr lang="en-US" sz="1600" dirty="0"/>
              <a:t>Costs related to the continuation of group health care benefits during periods of paid sick, medical, or family leave, and insurance premiums;</a:t>
            </a:r>
          </a:p>
          <a:p>
            <a:pPr marL="1257300" lvl="2" indent="-342900">
              <a:buFont typeface="+mj-lt"/>
              <a:buAutoNum type="arabicPeriod"/>
            </a:pPr>
            <a:r>
              <a:rPr lang="en-US" sz="1600" dirty="0"/>
              <a:t>Employee salaries, commissions, or similar compensations;</a:t>
            </a:r>
          </a:p>
          <a:p>
            <a:pPr marL="1257300" lvl="2" indent="-342900">
              <a:buFont typeface="+mj-lt"/>
              <a:buAutoNum type="arabicPeriod"/>
            </a:pPr>
            <a:r>
              <a:rPr lang="en-US" sz="1600" dirty="0"/>
              <a:t>Retirement benefits;</a:t>
            </a:r>
          </a:p>
          <a:p>
            <a:pPr marL="1257300" lvl="2" indent="-342900">
              <a:buFont typeface="+mj-lt"/>
              <a:buAutoNum type="arabicPeriod"/>
            </a:pPr>
            <a:r>
              <a:rPr lang="en-US" sz="1600" dirty="0"/>
              <a:t>State and local unemployment taxes.</a:t>
            </a:r>
          </a:p>
          <a:p>
            <a:pPr lvl="1"/>
            <a:r>
              <a:rPr lang="en-US" sz="1800" dirty="0"/>
              <a:t>For contractual obligations in place prior to February 15, 2020:</a:t>
            </a:r>
          </a:p>
          <a:p>
            <a:pPr marL="1257300" lvl="2" indent="-342900">
              <a:buFont typeface="+mj-lt"/>
              <a:buAutoNum type="arabicPeriod"/>
            </a:pPr>
            <a:r>
              <a:rPr lang="en-US" sz="1600" dirty="0"/>
              <a:t>Payments of interest on any mortgage obligation (which shall not include any prepayment of or payment of principal on a mortgage obligation);</a:t>
            </a:r>
          </a:p>
          <a:p>
            <a:pPr marL="1257300" lvl="2" indent="-342900">
              <a:buFont typeface="+mj-lt"/>
              <a:buAutoNum type="arabicPeriod"/>
            </a:pPr>
            <a:r>
              <a:rPr lang="en-US" sz="1600" dirty="0"/>
              <a:t>Rent (including rent under a lease agreement);</a:t>
            </a:r>
          </a:p>
          <a:p>
            <a:pPr marL="1257300" lvl="2" indent="-342900">
              <a:buFont typeface="+mj-lt"/>
              <a:buAutoNum type="arabicPeriod"/>
            </a:pPr>
            <a:r>
              <a:rPr lang="en-US" sz="1600" dirty="0"/>
              <a:t>Utilities; and</a:t>
            </a:r>
          </a:p>
          <a:p>
            <a:pPr marL="1257300" lvl="2" indent="-342900">
              <a:buFont typeface="+mj-lt"/>
              <a:buAutoNum type="arabicPeriod"/>
            </a:pPr>
            <a:r>
              <a:rPr lang="en-US" sz="1600" dirty="0"/>
              <a:t>Interest on any other debt obligations. </a:t>
            </a:r>
          </a:p>
        </p:txBody>
      </p:sp>
      <p:sp>
        <p:nvSpPr>
          <p:cNvPr id="6" name="Title 5">
            <a:extLst>
              <a:ext uri="{FF2B5EF4-FFF2-40B4-BE49-F238E27FC236}">
                <a16:creationId xmlns:a16="http://schemas.microsoft.com/office/drawing/2014/main" xmlns="" id="{53ED9763-025B-402C-95F4-A4299B1C57DE}"/>
              </a:ext>
            </a:extLst>
          </p:cNvPr>
          <p:cNvSpPr>
            <a:spLocks noGrp="1"/>
          </p:cNvSpPr>
          <p:nvPr>
            <p:ph type="title"/>
          </p:nvPr>
        </p:nvSpPr>
        <p:spPr/>
        <p:txBody>
          <a:bodyPr>
            <a:normAutofit/>
          </a:bodyPr>
          <a:lstStyle/>
          <a:p>
            <a:r>
              <a:rPr lang="en-US" sz="3200" dirty="0"/>
              <a:t>Allowable uses of  CARES 7(a) loans during the covered period:</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05009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D88D620-E7F9-4BDE-A838-DDDC53C13757}"/>
              </a:ext>
            </a:extLst>
          </p:cNvPr>
          <p:cNvSpPr>
            <a:spLocks noGrp="1"/>
          </p:cNvSpPr>
          <p:nvPr>
            <p:ph idx="1"/>
          </p:nvPr>
        </p:nvSpPr>
        <p:spPr>
          <a:xfrm>
            <a:off x="571497" y="1555795"/>
            <a:ext cx="8110903" cy="4578304"/>
          </a:xfrm>
        </p:spPr>
        <p:txBody>
          <a:bodyPr>
            <a:noAutofit/>
          </a:bodyPr>
          <a:lstStyle/>
          <a:p>
            <a:r>
              <a:rPr lang="en-US" sz="2000" dirty="0"/>
              <a:t>Up to 100% of the principal and accrued interest on the loan may be forgiven. </a:t>
            </a:r>
          </a:p>
          <a:p>
            <a:r>
              <a:rPr lang="en-US" sz="2000" dirty="0"/>
              <a:t>For purposes of the loan forgiveness provision, the term “covered period” is the 8-week period beginning from the date of initial funding of the 7(a) loan.</a:t>
            </a:r>
          </a:p>
          <a:p>
            <a:r>
              <a:rPr lang="en-US" sz="2000" dirty="0"/>
              <a:t>A recipient shall be eligible for forgiveness of indebtedness on a 7(a) loan in an amount equal to the sum of the following costs incurred and payments made during the 8-week covered period:</a:t>
            </a:r>
          </a:p>
          <a:p>
            <a:pPr lvl="1"/>
            <a:r>
              <a:rPr lang="en-US" sz="1800" dirty="0"/>
              <a:t>Payroll costs</a:t>
            </a:r>
          </a:p>
          <a:p>
            <a:pPr lvl="1"/>
            <a:r>
              <a:rPr lang="en-US" sz="1800" dirty="0"/>
              <a:t>Any payment of interest on any covered mortgage obligation (which shall not include any prepayment of or payment of principal on a mortgage obligation) – debt must exist before February 15, 2020</a:t>
            </a:r>
          </a:p>
          <a:p>
            <a:pPr lvl="1"/>
            <a:r>
              <a:rPr lang="en-US" sz="1800" dirty="0"/>
              <a:t>Any payment on any covered rent obligation – for leases existing before February 15, 2020</a:t>
            </a:r>
          </a:p>
          <a:p>
            <a:pPr lvl="1"/>
            <a:r>
              <a:rPr lang="en-US" sz="1800" dirty="0"/>
              <a:t>Any covered utility payment – for services existing before February 15, 2020</a:t>
            </a:r>
          </a:p>
        </p:txBody>
      </p:sp>
      <p:sp>
        <p:nvSpPr>
          <p:cNvPr id="3" name="Title 2">
            <a:extLst>
              <a:ext uri="{FF2B5EF4-FFF2-40B4-BE49-F238E27FC236}">
                <a16:creationId xmlns:a16="http://schemas.microsoft.com/office/drawing/2014/main" xmlns="" id="{6EFAEB91-EE29-4ED1-BF8D-007AD02EE6BA}"/>
              </a:ext>
            </a:extLst>
          </p:cNvPr>
          <p:cNvSpPr>
            <a:spLocks noGrp="1"/>
          </p:cNvSpPr>
          <p:nvPr>
            <p:ph type="title"/>
          </p:nvPr>
        </p:nvSpPr>
        <p:spPr/>
        <p:txBody>
          <a:bodyPr>
            <a:normAutofit/>
          </a:bodyPr>
          <a:lstStyle/>
          <a:p>
            <a:r>
              <a:rPr lang="en-US" sz="3200" dirty="0"/>
              <a:t>How much of the CARES 7(a) loan can be forgiven?</a:t>
            </a:r>
          </a:p>
        </p:txBody>
      </p:sp>
      <p:sp>
        <p:nvSpPr>
          <p:cNvPr id="4" name="TextBox 3">
            <a:extLst>
              <a:ext uri="{FF2B5EF4-FFF2-40B4-BE49-F238E27FC236}">
                <a16:creationId xmlns:a16="http://schemas.microsoft.com/office/drawing/2014/main" xmlns="" id="{B8856660-D7B7-47A1-8B74-547CF26A645A}"/>
              </a:ext>
            </a:extLst>
          </p:cNvPr>
          <p:cNvSpPr txBox="1"/>
          <p:nvPr/>
        </p:nvSpPr>
        <p:spPr>
          <a:xfrm>
            <a:off x="8739553" y="6478528"/>
            <a:ext cx="43961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708410064"/>
      </p:ext>
    </p:extLst>
  </p:cSld>
  <p:clrMapOvr>
    <a:masterClrMapping/>
  </p:clrMapOvr>
</p:sld>
</file>

<file path=ppt/theme/theme1.xml><?xml version="1.0" encoding="utf-8"?>
<a:theme xmlns:a="http://schemas.openxmlformats.org/drawingml/2006/main" name="Office Theme">
  <a:themeElements>
    <a:clrScheme name="MC colors">
      <a:dk1>
        <a:sysClr val="windowText" lastClr="000000"/>
      </a:dk1>
      <a:lt1>
        <a:sysClr val="window" lastClr="FFFFFF"/>
      </a:lt1>
      <a:dk2>
        <a:srgbClr val="DCAA00"/>
      </a:dk2>
      <a:lt2>
        <a:srgbClr val="0077C8"/>
      </a:lt2>
      <a:accent1>
        <a:srgbClr val="97999B"/>
      </a:accent1>
      <a:accent2>
        <a:srgbClr val="DCAA00"/>
      </a:accent2>
      <a:accent3>
        <a:srgbClr val="A5A5A5"/>
      </a:accent3>
      <a:accent4>
        <a:srgbClr val="000000"/>
      </a:accent4>
      <a:accent5>
        <a:srgbClr val="0077C8"/>
      </a:accent5>
      <a:accent6>
        <a:srgbClr val="97999B"/>
      </a:accent6>
      <a:hlink>
        <a:srgbClr val="0077C8"/>
      </a:hlink>
      <a:folHlink>
        <a:srgbClr val="0077C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54F40-919F-46B1-8660-4DC47AC18D53}" vid="{EA7A35D1-7448-4C47-9B87-3FAD786F0A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23ABDE2EC2E946B60323ACC64A34A8" ma:contentTypeVersion="12" ma:contentTypeDescription="Create a new document." ma:contentTypeScope="" ma:versionID="234d1e34560de163adf1704494643c33">
  <xsd:schema xmlns:xsd="http://www.w3.org/2001/XMLSchema" xmlns:xs="http://www.w3.org/2001/XMLSchema" xmlns:p="http://schemas.microsoft.com/office/2006/metadata/properties" xmlns:ns3="1d07a869-02f6-45ae-81a9-c462018f49f3" xmlns:ns4="8d379440-a260-4c70-9138-bb51e16c9ba5" targetNamespace="http://schemas.microsoft.com/office/2006/metadata/properties" ma:root="true" ma:fieldsID="90fd1ef13169cd56e991421864e84cd2" ns3:_="" ns4:_="">
    <xsd:import namespace="1d07a869-02f6-45ae-81a9-c462018f49f3"/>
    <xsd:import namespace="8d379440-a260-4c70-9138-bb51e16c9ba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7a869-02f6-45ae-81a9-c462018f4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379440-a260-4c70-9138-bb51e16c9ba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3EACA5-F426-4E88-BBAF-70676F663713}">
  <ds:schemaRefs>
    <ds:schemaRef ds:uri="http://schemas.microsoft.com/sharepoint/v3/contenttype/forms"/>
  </ds:schemaRefs>
</ds:datastoreItem>
</file>

<file path=customXml/itemProps2.xml><?xml version="1.0" encoding="utf-8"?>
<ds:datastoreItem xmlns:ds="http://schemas.openxmlformats.org/officeDocument/2006/customXml" ds:itemID="{92B03C8D-2F0B-41F8-B7E9-5E8B456DF9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07a869-02f6-45ae-81a9-c462018f49f3"/>
    <ds:schemaRef ds:uri="8d379440-a260-4c70-9138-bb51e16c9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02E7C2-3197-418E-9CEC-BFA81C264E8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d07a869-02f6-45ae-81a9-c462018f49f3"/>
    <ds:schemaRef ds:uri="http://schemas.microsoft.com/office/2006/documentManagement/types"/>
    <ds:schemaRef ds:uri="8d379440-a260-4c70-9138-bb51e16c9b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MC Branded PowerPoint Template 2019</Template>
  <TotalTime>965</TotalTime>
  <Words>3888</Words>
  <Application>Microsoft Office PowerPoint</Application>
  <PresentationFormat>Letter Paper (8.5x11 in)</PresentationFormat>
  <Paragraphs>254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PowerPoint Presentation</vt:lpstr>
      <vt:lpstr>Speakers</vt:lpstr>
      <vt:lpstr>Goals for this webinar:</vt:lpstr>
      <vt:lpstr>Paycheck Protection Program 7(a) Loans Overview</vt:lpstr>
      <vt:lpstr>Paycheck Protection Program and EIDL Update</vt:lpstr>
      <vt:lpstr>How did the banking industry handle the 7(a) loans?</vt:lpstr>
      <vt:lpstr>Current 7(a) Loan Application Issues </vt:lpstr>
      <vt:lpstr>Allowable uses of  CARES 7(a) loans during the covered period:</vt:lpstr>
      <vt:lpstr>How much of the CARES 7(a) loan can be forgiven?</vt:lpstr>
      <vt:lpstr>What causes a reduction in the forgivable amount of the CARES 7(a) loan?</vt:lpstr>
      <vt:lpstr>Now that my 7(a) loan has funded, what should I be doing?</vt:lpstr>
      <vt:lpstr>How do I receive the CARES 7(a) loan forgiveness?</vt:lpstr>
      <vt:lpstr>Specifically, what records will I need for documenting my forgiveness amount?</vt:lpstr>
      <vt:lpstr>How should “payroll costs” be documented during the 8-week forgiveness period?</vt:lpstr>
      <vt:lpstr>How should “covered rent obligations” be documented during the 8-week forgiveness period?</vt:lpstr>
      <vt:lpstr>How should “interest on covered mortgage obligations” be documented during the 8-week forgiveness period?</vt:lpstr>
      <vt:lpstr>How should “covered utility payments” be documented during the 8-week forgiveness period?</vt:lpstr>
      <vt:lpstr>How to calculate FTE, 25% pay reductions and Restoration Relief</vt:lpstr>
      <vt:lpstr>Data you will need to perform the FTE, 25% Pay Reduction and Restoration Relief</vt:lpstr>
      <vt:lpstr>Cash flow strategies for businesses</vt:lpstr>
      <vt:lpstr>Cash flow strategies for businesses (Continued)</vt:lpstr>
      <vt:lpstr>Cash flow strategies for businesses (Continued)</vt:lpstr>
      <vt:lpstr>Main Street Loan Program</vt:lpstr>
      <vt:lpstr>How to do a 13-week rolling cash flow analysis</vt:lpstr>
      <vt:lpstr>FFCRA and CARES Act payroll tax credits and deferrals – What should I do?</vt:lpstr>
      <vt:lpstr>More to follow….</vt:lpstr>
      <vt:lpstr>PowerPoint Presentation</vt:lpstr>
      <vt:lpstr>Disclaimer</vt:lpstr>
      <vt:lpstr>PowerPoint Presentation</vt:lpstr>
    </vt:vector>
  </TitlesOfParts>
  <Company>MIS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Scott</dc:creator>
  <cp:lastModifiedBy>Allison Little</cp:lastModifiedBy>
  <cp:revision>157</cp:revision>
  <cp:lastPrinted>2020-03-31T17:00:21Z</cp:lastPrinted>
  <dcterms:created xsi:type="dcterms:W3CDTF">2019-02-04T17:46:41Z</dcterms:created>
  <dcterms:modified xsi:type="dcterms:W3CDTF">2020-04-22T15:10:53Z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0x010100BF23ABDE2EC2E946B60323ACC64A34A8</vt:lpwstr>
  </property>
</Properties>
</file>